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3" r:id="rId2"/>
    <p:sldId id="294" r:id="rId3"/>
    <p:sldId id="368" r:id="rId4"/>
    <p:sldId id="369" r:id="rId5"/>
    <p:sldId id="370" r:id="rId6"/>
    <p:sldId id="359" r:id="rId7"/>
    <p:sldId id="357" r:id="rId8"/>
    <p:sldId id="302" r:id="rId9"/>
    <p:sldId id="314" r:id="rId10"/>
    <p:sldId id="371" r:id="rId11"/>
    <p:sldId id="321" r:id="rId12"/>
    <p:sldId id="366" r:id="rId13"/>
    <p:sldId id="317" r:id="rId14"/>
    <p:sldId id="372" r:id="rId15"/>
    <p:sldId id="360" r:id="rId16"/>
    <p:sldId id="36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003399"/>
    <a:srgbClr val="DDDDDD"/>
    <a:srgbClr val="ECECE0"/>
    <a:srgbClr val="000099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6" d="100"/>
          <a:sy n="106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451-AFE0-43F9-883F-96502CF2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1944-375F-47BA-AEAA-5ED845BB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AA52-D143-4170-A043-AA64EE2E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CA0-3634-47CE-BB22-FCDA473B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4FED-9D93-4AF2-8C2E-6FA366CA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2FA2-EEE7-4D04-ABBB-A99F1995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7528-8A79-449E-9AC4-D18799AE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F408-C042-4D76-AF3E-402D5991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4C45-EE6D-4518-ACB0-08438EFD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CC05-2F8C-4177-802B-A6D02094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1E13-2263-4F24-BE64-DB8A57BC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C037-B684-473A-99F5-5A8F5DB1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CB4D-45ED-4585-B10A-DC1AD6D4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5DB9-9B86-4AEA-9F3F-8DEA9743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073C2A-C0E3-47CE-85E1-66EAC2D4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&#1077;&#1082;&#1072;&#1090;&#1077;&#1088;&#1080;&#1085;&#1073;&#1091;&#1088;&#1075;.&#1088;&#1092;/file/b1850fa30bfaa51b310b21fd26c09a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/>
          <p:cNvSpPr>
            <a:spLocks noChangeArrowheads="1" noChangeShapeType="1" noTextEdit="1"/>
          </p:cNvSpPr>
          <p:nvPr/>
        </p:nvSpPr>
        <p:spPr bwMode="auto">
          <a:xfrm>
            <a:off x="683568" y="620688"/>
            <a:ext cx="8093075" cy="3600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/>
          <a:lstStyle/>
          <a:p>
            <a:pPr algn="ctr"/>
            <a:endParaRPr lang="ru-RU" sz="4000" b="1" kern="1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Комплектование МДОО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г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. Екатеринбурга</a:t>
            </a:r>
          </a:p>
          <a:p>
            <a:pPr algn="ctr"/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2020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-2021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7315200" cy="1442045"/>
          </a:xfrm>
        </p:spPr>
        <p:txBody>
          <a:bodyPr/>
          <a:lstStyle/>
          <a:p>
            <a:pPr algn="ctr"/>
            <a:r>
              <a:rPr lang="ru-RU" sz="1800" dirty="0"/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</a:t>
            </a:r>
            <a:br>
              <a:rPr lang="ru-RU" sz="1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891979"/>
          </a:xfrm>
        </p:spPr>
        <p:txBody>
          <a:bodyPr/>
          <a:lstStyle/>
          <a:p>
            <a:r>
              <a:rPr lang="ru-RU" sz="2000" dirty="0" smtClean="0"/>
              <a:t>дети </a:t>
            </a:r>
            <a:r>
              <a:rPr lang="ru-RU" sz="2000" dirty="0"/>
              <a:t>до 3-х лет — в группу раннего возраста;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4-го года жизни — в младшую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5-го года жизни — в среднюю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6-го года жизни — в старшую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7-го года жизни — в подготовительную группу.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0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2480" cy="86382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A5002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Изменения процедуры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при комплектовании МДОО: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gray">
          <a:xfrm rot="3419336">
            <a:off x="7204075" y="1517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 rot="3419336">
            <a:off x="2235200" y="28844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 rot="3419336">
            <a:off x="3027362" y="41100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 rot="3419336">
            <a:off x="4395787" y="3244851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987675" y="3860800"/>
            <a:ext cx="215900" cy="3603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4067175" y="4005263"/>
            <a:ext cx="433388" cy="287337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6877050" y="2276475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28687" y="4870450"/>
            <a:ext cx="2811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0000"/>
                </a:solidFill>
              </a:rPr>
              <a:t>Обеспечение «прозрачности» и открытости процедуры распределения мест;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gray">
          <a:xfrm rot="3419336">
            <a:off x="5764212" y="2381251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gray">
          <a:xfrm rot="3419336">
            <a:off x="1587500" y="1804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224" y="1436509"/>
            <a:ext cx="1812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Закрепление территорий за МДОО </a:t>
            </a: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(с 01.04.2014);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835150" y="206057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4645025" y="3500438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484438" y="314166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276600" y="436562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11863" y="2636838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7453313" y="170021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306301" y="4694544"/>
            <a:ext cx="2348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Предоставление дошкольного образования для детей с 2 - х лет;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2339975" y="2708275"/>
            <a:ext cx="200025" cy="2841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221923" y="2732355"/>
            <a:ext cx="22329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Включение руководителей МДОО в работу с системой АИС «Образование».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987675" y="2019301"/>
            <a:ext cx="2697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Автоматизированное распределение мест;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627277" y="3825765"/>
            <a:ext cx="2384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</a:t>
            </a:r>
            <a:r>
              <a:rPr lang="ru-RU" b="1" dirty="0" smtClean="0">
                <a:solidFill>
                  <a:srgbClr val="000000"/>
                </a:solidFill>
              </a:rPr>
              <a:t>роцедура информирования;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5364163" y="3213100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6" grpId="1" animBg="1"/>
      <p:bldP spid="54278" grpId="0" animBg="1"/>
      <p:bldP spid="54279" grpId="0" animBg="1"/>
      <p:bldP spid="54284" grpId="0"/>
      <p:bldP spid="54285" grpId="0" animBg="1"/>
      <p:bldP spid="54286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/>
      <p:bldP spid="54296" grpId="0"/>
      <p:bldP spid="54297" grpId="0"/>
      <p:bldP spid="542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75656" y="5670568"/>
            <a:ext cx="7560840" cy="1058215"/>
          </a:xfrm>
          <a:prstGeom prst="roundRect">
            <a:avLst/>
          </a:prstGeom>
          <a:solidFill>
            <a:srgbClr val="DDDDD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1973618" y="228600"/>
            <a:ext cx="6990870" cy="9144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CC00FF"/>
            </a:solidFill>
          </a:ln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Модель работы по зачислению детей в МДОО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642469">
            <a:off x="390807" y="564673"/>
            <a:ext cx="1928323" cy="40269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Цикличность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75233" y="2503553"/>
            <a:ext cx="2408535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Направление в МДОО списков детей;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Прием и регистрация заявлений на смену;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Анализ данных о количестве зачисленных детей и количестве вакантных мест;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Формирование списков к заседанию комиссии.</a:t>
            </a:r>
            <a:endParaRPr lang="en-US" sz="1400" b="1" dirty="0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973618" y="5721999"/>
            <a:ext cx="706287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/>
              <a:t>Результат: оказание услуги по предоставлению дошкольного образования</a:t>
            </a:r>
            <a:endParaRPr lang="en-US" sz="2000" b="1" dirty="0"/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75233" y="2385047"/>
            <a:ext cx="2619829" cy="38103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5" name="AutoShape 49"/>
          <p:cNvSpPr>
            <a:spLocks noChangeArrowheads="1"/>
          </p:cNvSpPr>
          <p:nvPr/>
        </p:nvSpPr>
        <p:spPr bwMode="auto">
          <a:xfrm>
            <a:off x="19050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7" name="AutoShape 51"/>
          <p:cNvSpPr>
            <a:spLocks noChangeArrowheads="1"/>
          </p:cNvSpPr>
          <p:nvPr/>
        </p:nvSpPr>
        <p:spPr bwMode="auto">
          <a:xfrm>
            <a:off x="58674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39" name="AutoShape 63"/>
          <p:cNvSpPr>
            <a:spLocks noChangeArrowheads="1"/>
          </p:cNvSpPr>
          <p:nvPr/>
        </p:nvSpPr>
        <p:spPr bwMode="auto">
          <a:xfrm>
            <a:off x="63500" y="1242047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CCFFFF"/>
              </a:solidFill>
            </a:endParaRP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Управление </a:t>
            </a: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образования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0" name="AutoShape 64"/>
          <p:cNvSpPr>
            <a:spLocks noChangeArrowheads="1"/>
          </p:cNvSpPr>
          <p:nvPr/>
        </p:nvSpPr>
        <p:spPr bwMode="auto">
          <a:xfrm>
            <a:off x="3180118" y="1169988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МДОО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37338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0" y="6227151"/>
            <a:ext cx="1828800" cy="533400"/>
          </a:xfrm>
          <a:prstGeom prst="wedgeRoundRectCallout">
            <a:avLst>
              <a:gd name="adj1" fmla="val 136458"/>
              <a:gd name="adj2" fmla="val -2032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6600CC"/>
                </a:solidFill>
              </a:rPr>
              <a:t>Соблюдение законодательства</a:t>
            </a:r>
            <a:endParaRPr lang="ru-RU" sz="1400" dirty="0">
              <a:solidFill>
                <a:srgbClr val="6600CC"/>
              </a:solidFill>
            </a:endParaRPr>
          </a:p>
        </p:txBody>
      </p:sp>
      <p:sp>
        <p:nvSpPr>
          <p:cNvPr id="50245" name="AutoShape 69"/>
          <p:cNvSpPr>
            <a:spLocks noChangeArrowheads="1"/>
          </p:cNvSpPr>
          <p:nvPr/>
        </p:nvSpPr>
        <p:spPr bwMode="auto">
          <a:xfrm>
            <a:off x="7239000" y="4845032"/>
            <a:ext cx="1905001" cy="737649"/>
          </a:xfrm>
          <a:prstGeom prst="wedgeRoundRectCallout">
            <a:avLst>
              <a:gd name="adj1" fmla="val -219332"/>
              <a:gd name="adj2" fmla="val -253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6600CC"/>
                </a:solidFill>
              </a:rPr>
              <a:t>Контроль правоохранительных  органов</a:t>
            </a:r>
            <a:endParaRPr lang="ru-RU" sz="1200" b="1" dirty="0">
              <a:solidFill>
                <a:srgbClr val="6600CC"/>
              </a:solidFill>
            </a:endParaRPr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6247964" y="1143000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Родители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2958775" y="2319776"/>
            <a:ext cx="2644912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Получение Распоряжений, списков детей;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Информирование родителей о предоставлении места;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Выполнение действий в системе АИС «Образование»;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Работа с родителями, формирование личных дел.</a:t>
            </a:r>
            <a:endParaRPr lang="en-US" sz="1400" b="1" dirty="0"/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2927923" y="2209577"/>
            <a:ext cx="2619829" cy="274756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5956227" y="2232647"/>
            <a:ext cx="3109310" cy="261238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6012161" y="2294932"/>
            <a:ext cx="313184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Контроль обновления информации на ЕПГУ;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Принятие решения о зачислении ребенка на предоставленное место;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3" action="ppaction://hlinksldjump"/>
              </a:rPr>
              <a:t>Подготовка и предоставление </a:t>
            </a:r>
            <a:r>
              <a:rPr lang="ru-RU" sz="1400" b="1" dirty="0">
                <a:hlinkClick r:id="rId3" action="ppaction://hlinksldjump"/>
              </a:rPr>
              <a:t>д</a:t>
            </a:r>
            <a:r>
              <a:rPr lang="ru-RU" sz="1400" b="1" dirty="0" smtClean="0">
                <a:hlinkClick r:id="rId3" action="ppaction://hlinksldjump"/>
              </a:rPr>
              <a:t>окументов для зачисления ребенка в МДОО;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Заключение договора об образовании.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Федеральный закон № 411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ru-RU" sz="3200" dirty="0" smtClean="0"/>
              <a:t>Дети, проживающие в одной семье и имеющие общее место жительства, имеют право преимущественного приема на обучение по основным образовательным программам дошкольного образования в муниципальные образовательные организации, в которых обучаются их братья и (или) сестры.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64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172819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ьный закон № 152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 июля 2006 г. N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152-ФЗ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"О персональных данных" (с изменениями и дополнениями) 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467544" y="3609020"/>
            <a:ext cx="7772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Запрет  на публикацию списков, возможность уточнения сведений о предоставлении места только путем контроля информации на ЕПГУ или явки к районному оператору.</a:t>
            </a: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367744"/>
            <a:ext cx="864096" cy="122413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150018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Приказ </a:t>
            </a:r>
            <a:r>
              <a:rPr lang="ru-RU" sz="24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Минобрнауки</a:t>
            </a: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sz="24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»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gray">
          <a:xfrm>
            <a:off x="662112" y="2852936"/>
            <a:ext cx="7772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Заявление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Оригинал документа, удостоверяющего личность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</a:t>
            </a: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едицинское заключение.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2587" cy="3383657"/>
          </a:xfrm>
        </p:spPr>
        <p:txBody>
          <a:bodyPr/>
          <a:lstStyle/>
          <a:p>
            <a:pPr algn="ctr" eaLnBrk="1" hangingPunct="1"/>
            <a:r>
              <a:rPr lang="ru-RU" sz="3200" i="1" dirty="0" smtClean="0"/>
              <a:t>На территории Чкаловского района </a:t>
            </a:r>
            <a:br>
              <a:rPr lang="ru-RU" sz="3200" i="1" dirty="0" smtClean="0"/>
            </a:br>
            <a:r>
              <a:rPr lang="ru-RU" sz="3200" i="1" dirty="0" smtClean="0"/>
              <a:t>7</a:t>
            </a:r>
            <a:r>
              <a:rPr lang="en-US" sz="3200" i="1" dirty="0"/>
              <a:t>0</a:t>
            </a:r>
            <a:r>
              <a:rPr lang="ru-RU" sz="3200" i="1" dirty="0" smtClean="0"/>
              <a:t> МДОО:</a:t>
            </a:r>
            <a:br>
              <a:rPr lang="ru-RU" sz="3200" i="1" dirty="0" smtClean="0"/>
            </a:br>
            <a:r>
              <a:rPr lang="ru-RU" sz="3200" i="1" dirty="0" smtClean="0"/>
              <a:t>6</a:t>
            </a:r>
            <a:r>
              <a:rPr lang="en-US" sz="3200" i="1" dirty="0"/>
              <a:t>7</a:t>
            </a:r>
            <a:r>
              <a:rPr lang="ru-RU" sz="3200" i="1" dirty="0" smtClean="0"/>
              <a:t> учреждений – в городе;</a:t>
            </a:r>
            <a:br>
              <a:rPr lang="ru-RU" sz="3200" i="1" dirty="0" smtClean="0"/>
            </a:br>
            <a:r>
              <a:rPr lang="ru-RU" sz="3200" i="1" dirty="0" smtClean="0"/>
              <a:t>3 учреждения – сельская местность.</a:t>
            </a:r>
            <a:br>
              <a:rPr lang="ru-RU" sz="3200" i="1" dirty="0" smtClean="0"/>
            </a:br>
            <a:endParaRPr lang="ru-RU" sz="320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7" y="3212976"/>
            <a:ext cx="4401443" cy="3347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 </a:t>
            </a:r>
            <a:endParaRPr lang="ru-RU" sz="2800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31" y="2996952"/>
            <a:ext cx="4271797" cy="320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577949"/>
          </a:xfrm>
        </p:spPr>
        <p:txBody>
          <a:bodyPr/>
          <a:lstStyle/>
          <a:p>
            <a:pPr algn="ctr"/>
            <a:r>
              <a:rPr lang="ru-RU" sz="3600" dirty="0" smtClean="0"/>
              <a:t>МДОО Чкаловского района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424936" cy="3744415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бщеразвивающей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направленности осуществляется реализация образовательной программы дошкольного образования. Дошкольные образовательные учреждения, расположенные на территории Чкаловского района, реализующие образовательную программу дошкольного образования: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№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16, 33, 47, 48, 66, 89,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121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127, 131, 133,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147, 148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201, 223, 247, 250, 257, 275, 277, 316, 321, 324, 326, 358, 360, 362, 385, 385 «Сказка», 391, 398, 402, 405, 410, 424, 426, 427, 429,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437, 443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454, 456, 456, 463, 464, 476, 482, 489, 493, 497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509, 512, 519, 528, 539, 546, 548, 566, 572, 578, 586, 587.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22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464496"/>
          </a:xfrm>
        </p:spPr>
        <p:txBody>
          <a:bodyPr/>
          <a:lstStyle/>
          <a:p>
            <a:pPr lvl="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развития, индивидуальных возможностей, обеспечивающей коррекцию нарушения развития и социальную адаптацию воспитанников с ограниченными  возможностями здоровья. 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Дошкольные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образовательные учреждения, расположенные на территории Чкаловского района, реализующие адаптированную образовательную программу дошкольного образования: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 188,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360, 410,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427, 438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464, 493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528, 539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548, 572, 586.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2880320"/>
          </a:xfrm>
        </p:spPr>
        <p:txBody>
          <a:bodyPr/>
          <a:lstStyle/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 оздоровительной направленности созданы в МДОУ № 341 для детей с туберкулезной интоксикацией, часто болеющих детей, нуждающихся в длительном лечении и проведении комплекса специальных лечебно-оздоровительных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мероприятий; 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551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365104"/>
            <a:ext cx="8424936" cy="2016224"/>
          </a:xfrm>
        </p:spPr>
        <p:txBody>
          <a:bodyPr/>
          <a:lstStyle/>
          <a:p>
            <a:pPr algn="ctr"/>
            <a:r>
              <a:rPr lang="ru-RU" sz="2800" dirty="0" smtClean="0"/>
              <a:t>Количество детей посещающих МДОО Чкаловского района </a:t>
            </a:r>
            <a:r>
              <a:rPr lang="ru-RU" sz="2800" b="1" dirty="0" smtClean="0"/>
              <a:t>– </a:t>
            </a:r>
          </a:p>
          <a:p>
            <a:pPr algn="ctr"/>
            <a:r>
              <a:rPr lang="en-US" sz="2800" b="1" dirty="0" smtClean="0"/>
              <a:t>15535</a:t>
            </a:r>
            <a:r>
              <a:rPr lang="ru-RU" sz="2800" b="1" dirty="0" smtClean="0"/>
              <a:t> </a:t>
            </a:r>
            <a:r>
              <a:rPr lang="ru-RU" sz="2800" dirty="0" smtClean="0"/>
              <a:t>воспитанника</a:t>
            </a:r>
            <a:r>
              <a:rPr lang="ru-RU" sz="2800" b="1" dirty="0" smtClean="0"/>
              <a:t> </a:t>
            </a:r>
            <a:r>
              <a:rPr lang="en-US" sz="2800" b="1" dirty="0" smtClean="0"/>
              <a:t>(</a:t>
            </a:r>
            <a:r>
              <a:rPr lang="ru-RU" sz="2800" b="1" dirty="0" smtClean="0"/>
              <a:t>больше на </a:t>
            </a:r>
            <a:r>
              <a:rPr lang="en-US" sz="2800" b="1" dirty="0" smtClean="0"/>
              <a:t>639</a:t>
            </a:r>
            <a:r>
              <a:rPr lang="ru-RU" sz="2800" b="1" dirty="0" smtClean="0"/>
              <a:t> по сравнению с 201</a:t>
            </a:r>
            <a:r>
              <a:rPr lang="en-US" sz="2800" b="1" dirty="0" smtClean="0"/>
              <a:t>9</a:t>
            </a:r>
            <a:r>
              <a:rPr lang="ru-RU" sz="2800" b="1" dirty="0" smtClean="0"/>
              <a:t> годом</a:t>
            </a:r>
            <a:r>
              <a:rPr lang="en-US" sz="2800" b="1" dirty="0" smtClean="0"/>
              <a:t>)</a:t>
            </a:r>
            <a:endParaRPr lang="ru-RU" sz="2800" b="1" dirty="0" smtClean="0"/>
          </a:p>
          <a:p>
            <a:pPr algn="ctr"/>
            <a:r>
              <a:rPr lang="ru-RU" sz="2800" dirty="0" smtClean="0"/>
              <a:t>(из них дети в возрасте с 2 –х до 3 лет – </a:t>
            </a:r>
            <a:r>
              <a:rPr lang="en-US" sz="2800" b="1" dirty="0" smtClean="0"/>
              <a:t>692</a:t>
            </a:r>
            <a:r>
              <a:rPr lang="ru-RU" sz="2800" b="1" dirty="0" smtClean="0"/>
              <a:t>).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47885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727567"/>
            <a:ext cx="3115320" cy="213043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597" y="476672"/>
            <a:ext cx="7772400" cy="792088"/>
          </a:xfrm>
        </p:spPr>
        <p:txBody>
          <a:bodyPr/>
          <a:lstStyle/>
          <a:p>
            <a:pPr algn="ctr"/>
            <a:r>
              <a:rPr lang="ru-RU" b="1" dirty="0" smtClean="0"/>
              <a:t>Средняя наполняемость в общеразвивающих группах по </a:t>
            </a:r>
          </a:p>
          <a:p>
            <a:pPr algn="ctr"/>
            <a:r>
              <a:rPr lang="ru-RU" b="1" dirty="0" smtClean="0"/>
              <a:t>Чкаловскому району – 2</a:t>
            </a:r>
            <a:r>
              <a:rPr lang="en-US" b="1" dirty="0" smtClean="0"/>
              <a:t>8</a:t>
            </a:r>
            <a:r>
              <a:rPr lang="ru-RU" b="1" dirty="0" smtClean="0"/>
              <a:t> детей (от 24 до 34 человек).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64529"/>
              </p:ext>
            </p:extLst>
          </p:nvPr>
        </p:nvGraphicFramePr>
        <p:xfrm>
          <a:off x="323528" y="1412774"/>
          <a:ext cx="8712968" cy="324036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177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5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Жилой микрорайон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Средняя наполняемость в группах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МДОО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Юг – Центр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Ботанический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Уктус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Елизавет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Вторчермет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Химмаш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 Горный Щит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пос. </a:t>
                      </a:r>
                      <a:r>
                        <a:rPr lang="ru-RU" sz="1400" dirty="0" err="1">
                          <a:effectLst/>
                        </a:rPr>
                        <a:t>Шабровский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333375"/>
            <a:ext cx="8641654" cy="9350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 smtClean="0"/>
              <a:t>Обеспечение доступности дошкольного образования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0914" y="2636912"/>
            <a:ext cx="5435600" cy="180034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ko-KR" sz="2400" b="1" dirty="0" smtClean="0">
                <a:solidFill>
                  <a:srgbClr val="FF0000"/>
                </a:solidFill>
              </a:rPr>
              <a:t> </a:t>
            </a:r>
            <a:r>
              <a:rPr lang="ru-RU" altLang="ko-KR" sz="2400" b="1" dirty="0" smtClean="0"/>
              <a:t>Общедоступность и бесплатность дошкольного образования, </a:t>
            </a:r>
          </a:p>
          <a:p>
            <a:pPr algn="ctr">
              <a:buFontTx/>
              <a:buNone/>
            </a:pPr>
            <a:r>
              <a:rPr lang="ru-RU" altLang="ko-KR" sz="2400" b="1" dirty="0" smtClean="0"/>
              <a:t>в соответствии с ФГОС.</a:t>
            </a:r>
          </a:p>
          <a:p>
            <a:pPr>
              <a:buFontTx/>
              <a:buNone/>
            </a:pPr>
            <a:endParaRPr lang="ru-RU" altLang="ko-KR" sz="900" dirty="0" smtClean="0"/>
          </a:p>
        </p:txBody>
      </p:sp>
      <p:pic>
        <p:nvPicPr>
          <p:cNvPr id="29701" name="Picture 5" descr="космохолл д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34575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367712" cy="1070215"/>
          </a:xfrm>
        </p:spPr>
        <p:txBody>
          <a:bodyPr/>
          <a:lstStyle/>
          <a:p>
            <a:pPr algn="ctr"/>
            <a:r>
              <a:rPr lang="ru-RU" sz="3200" dirty="0" smtClean="0"/>
              <a:t>Нормативно – правовые документы:</a:t>
            </a:r>
            <a:endParaRPr lang="en-US" sz="3200" dirty="0" smtClean="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219200" y="1676400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457200" y="778879"/>
            <a:ext cx="685800" cy="679450"/>
            <a:chOff x="1296" y="1200"/>
            <a:chExt cx="432" cy="428"/>
          </a:xfrm>
        </p:grpSpPr>
        <p:grpSp>
          <p:nvGrpSpPr>
            <p:cNvPr id="47110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11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3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16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18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CC"/>
                  </a:solidFill>
                </a:rPr>
                <a:t>1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187450" y="2708275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1187450" y="3500438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143000" y="4191000"/>
            <a:ext cx="76200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grpSp>
        <p:nvGrpSpPr>
          <p:cNvPr id="47130" name="Group 26"/>
          <p:cNvGrpSpPr>
            <a:grpSpLocks/>
          </p:cNvGrpSpPr>
          <p:nvPr/>
        </p:nvGrpSpPr>
        <p:grpSpPr bwMode="auto">
          <a:xfrm>
            <a:off x="443706" y="1458329"/>
            <a:ext cx="685800" cy="685800"/>
            <a:chOff x="1303" y="1810"/>
            <a:chExt cx="432" cy="432"/>
          </a:xfrm>
        </p:grpSpPr>
        <p:grpSp>
          <p:nvGrpSpPr>
            <p:cNvPr id="47131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47132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0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84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37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39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47145" name="Group 41"/>
          <p:cNvGrpSpPr>
            <a:grpSpLocks/>
          </p:cNvGrpSpPr>
          <p:nvPr/>
        </p:nvGrpSpPr>
        <p:grpSpPr bwMode="auto">
          <a:xfrm>
            <a:off x="457200" y="2667000"/>
            <a:ext cx="685800" cy="679450"/>
            <a:chOff x="1296" y="1200"/>
            <a:chExt cx="432" cy="428"/>
          </a:xfrm>
        </p:grpSpPr>
        <p:grpSp>
          <p:nvGrpSpPr>
            <p:cNvPr id="47146" name="Group 4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47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13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8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9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52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5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54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5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457200" y="3507654"/>
            <a:ext cx="685800" cy="685800"/>
            <a:chOff x="1323" y="3010"/>
            <a:chExt cx="432" cy="432"/>
          </a:xfrm>
        </p:grpSpPr>
        <p:grpSp>
          <p:nvGrpSpPr>
            <p:cNvPr id="47161" name="Group 57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62" name="Group 5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" name="Oval 5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2" name="Oval 6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3" name="Oval 6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4" name="Oval 6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67" name="Group 6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68" name="Oval 6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69" name="Group 6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70" name="Oval 6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1" name="Oval 6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2" name="Oval 6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3" name="Oval 6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74" name="Text Box 70"/>
            <p:cNvSpPr txBox="1">
              <a:spLocks noChangeArrowheads="1"/>
            </p:cNvSpPr>
            <p:nvPr/>
          </p:nvSpPr>
          <p:spPr bwMode="gray">
            <a:xfrm>
              <a:off x="1412" y="307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4</a:t>
              </a:r>
            </a:p>
          </p:txBody>
        </p:sp>
      </p:grpSp>
      <p:grpSp>
        <p:nvGrpSpPr>
          <p:cNvPr id="47175" name="Group 71"/>
          <p:cNvGrpSpPr>
            <a:grpSpLocks/>
          </p:cNvGrpSpPr>
          <p:nvPr/>
        </p:nvGrpSpPr>
        <p:grpSpPr bwMode="auto">
          <a:xfrm>
            <a:off x="403166" y="4815278"/>
            <a:ext cx="685800" cy="685800"/>
            <a:chOff x="1323" y="3010"/>
            <a:chExt cx="432" cy="432"/>
          </a:xfrm>
        </p:grpSpPr>
        <p:grpSp>
          <p:nvGrpSpPr>
            <p:cNvPr id="47176" name="Group 72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77" name="Group 73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1626" name="Oval 7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7" name="Oval 7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8" name="Oval 7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9" name="Oval 7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82" name="Group 78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83" name="Oval 7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84" name="Group 8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85" name="Oval 8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6" name="Oval 8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7" name="Oval 8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8" name="Oval 8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89" name="Text Box 85"/>
            <p:cNvSpPr txBox="1">
              <a:spLocks noChangeArrowheads="1"/>
            </p:cNvSpPr>
            <p:nvPr/>
          </p:nvSpPr>
          <p:spPr bwMode="gray">
            <a:xfrm>
              <a:off x="1411" y="3072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00CC"/>
                  </a:solidFill>
                </a:rPr>
                <a:t>5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90" name="Line 86"/>
          <p:cNvSpPr>
            <a:spLocks noChangeShapeType="1"/>
          </p:cNvSpPr>
          <p:nvPr/>
        </p:nvSpPr>
        <p:spPr bwMode="auto">
          <a:xfrm>
            <a:off x="1116013" y="4866644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92" name="Picture 88" descr="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486400"/>
            <a:ext cx="16129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93" name="Picture 89" descr="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10" name="Line 106"/>
          <p:cNvSpPr>
            <a:spLocks noChangeShapeType="1"/>
          </p:cNvSpPr>
          <p:nvPr/>
        </p:nvSpPr>
        <p:spPr bwMode="auto">
          <a:xfrm>
            <a:off x="1116013" y="5992830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76594" y="756558"/>
            <a:ext cx="7486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29.12.2012 № 273-ФЗ «Об образовании в Российской Федерации»;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6998" y="1329109"/>
            <a:ext cx="74298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 Приказ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от 28.12.2015 № 1527 «Об утверждении Порядка и условий осуществления перевода обучающихся из одной организации…»;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6997" y="2768510"/>
            <a:ext cx="7649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ПАГЕ от 18.03.2015 № 689 «О закреплении территорий муниципального образования «город Екатеринбург» за муниципальными дошкольными образовательными организациями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 от 28.02.2019 № 383);</a:t>
            </a:r>
            <a:r>
              <a:rPr lang="ru-RU" sz="1600" dirty="0" smtClean="0">
                <a:hlinkClick r:id="rId4"/>
              </a:rPr>
              <a:t> </a:t>
            </a:r>
            <a:endParaRPr lang="ru-RU" sz="1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4978" y="3631390"/>
            <a:ext cx="7746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АГЕ от 18.08.2014 № 1753/46/36 «Об утверждении Положения о порядке учёта детей, подлежащих обучению по образовательным программам дошкольного образования в муниципальном образовании «город Екатеринбург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06394" y="4942998"/>
            <a:ext cx="7645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утверждении списков детей, подлежащих обучению по образовательным программам дошкольного образования;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2765</TotalTime>
  <Words>874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594TGp_family_light_ani</vt:lpstr>
      <vt:lpstr>Презентация PowerPoint</vt:lpstr>
      <vt:lpstr>На территории Чкаловского района  70 МДОО: 67 учреждений – в городе; 3 учреждения – сельская местность. </vt:lpstr>
      <vt:lpstr>МДОО Чкаловского района</vt:lpstr>
      <vt:lpstr>МДОО Чкаловского района</vt:lpstr>
      <vt:lpstr>МДОО Чкаловского района</vt:lpstr>
      <vt:lpstr>Презентация PowerPoint</vt:lpstr>
      <vt:lpstr>Презентация PowerPoint</vt:lpstr>
      <vt:lpstr>Обеспечение доступности дошкольного образования</vt:lpstr>
      <vt:lpstr>Нормативно – правовые документы:</vt:lpstr>
      <vt:lpstr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 </vt:lpstr>
      <vt:lpstr> Изменения процедуры  при комплектовании МДОО:</vt:lpstr>
      <vt:lpstr>Презентация PowerPoint</vt:lpstr>
      <vt:lpstr>Модель работы по зачислению детей в МДОО</vt:lpstr>
      <vt:lpstr>Федеральный закон № 411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Ольга Владимировна</cp:lastModifiedBy>
  <cp:revision>116</cp:revision>
  <dcterms:created xsi:type="dcterms:W3CDTF">2010-03-19T17:53:36Z</dcterms:created>
  <dcterms:modified xsi:type="dcterms:W3CDTF">2020-04-08T12:14:17Z</dcterms:modified>
</cp:coreProperties>
</file>