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50"/>
  </p:notesMasterIdLst>
  <p:sldIdLst>
    <p:sldId id="256" r:id="rId2"/>
    <p:sldId id="307" r:id="rId3"/>
    <p:sldId id="308" r:id="rId4"/>
    <p:sldId id="257" r:id="rId5"/>
    <p:sldId id="305" r:id="rId6"/>
    <p:sldId id="310" r:id="rId7"/>
    <p:sldId id="311" r:id="rId8"/>
    <p:sldId id="312" r:id="rId9"/>
    <p:sldId id="282" r:id="rId10"/>
    <p:sldId id="271" r:id="rId11"/>
    <p:sldId id="267" r:id="rId12"/>
    <p:sldId id="286" r:id="rId13"/>
    <p:sldId id="287" r:id="rId14"/>
    <p:sldId id="270" r:id="rId15"/>
    <p:sldId id="272" r:id="rId16"/>
    <p:sldId id="268" r:id="rId17"/>
    <p:sldId id="293" r:id="rId18"/>
    <p:sldId id="284" r:id="rId19"/>
    <p:sldId id="289" r:id="rId20"/>
    <p:sldId id="313" r:id="rId21"/>
    <p:sldId id="283" r:id="rId22"/>
    <p:sldId id="280" r:id="rId23"/>
    <p:sldId id="275" r:id="rId24"/>
    <p:sldId id="285" r:id="rId25"/>
    <p:sldId id="288" r:id="rId26"/>
    <p:sldId id="274" r:id="rId27"/>
    <p:sldId id="269" r:id="rId28"/>
    <p:sldId id="290" r:id="rId29"/>
    <p:sldId id="291" r:id="rId30"/>
    <p:sldId id="292" r:id="rId31"/>
    <p:sldId id="294" r:id="rId32"/>
    <p:sldId id="281" r:id="rId33"/>
    <p:sldId id="276" r:id="rId34"/>
    <p:sldId id="279" r:id="rId35"/>
    <p:sldId id="295" r:id="rId36"/>
    <p:sldId id="296" r:id="rId37"/>
    <p:sldId id="297" r:id="rId38"/>
    <p:sldId id="298" r:id="rId39"/>
    <p:sldId id="278" r:id="rId40"/>
    <p:sldId id="300" r:id="rId41"/>
    <p:sldId id="301" r:id="rId42"/>
    <p:sldId id="302" r:id="rId43"/>
    <p:sldId id="277" r:id="rId44"/>
    <p:sldId id="299" r:id="rId45"/>
    <p:sldId id="273" r:id="rId46"/>
    <p:sldId id="260" r:id="rId47"/>
    <p:sldId id="319" r:id="rId48"/>
    <p:sldId id="30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4" autoAdjust="0"/>
    <p:restoredTop sz="94638" autoAdjust="0"/>
  </p:normalViewPr>
  <p:slideViewPr>
    <p:cSldViewPr>
      <p:cViewPr varScale="1">
        <p:scale>
          <a:sx n="82" d="100"/>
          <a:sy n="82" d="100"/>
        </p:scale>
        <p:origin x="-1478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33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F3ECB-5BAE-44B5-84CB-A7395995097F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93734EB-EF65-45DD-BA5A-872BAAA0458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Беседы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D2ABD810-64E0-40FA-9D3D-9185CE731379}" type="parTrans" cxnId="{414E26AE-E6F6-4C8C-A573-0AE195154351}">
      <dgm:prSet/>
      <dgm:spPr/>
      <dgm:t>
        <a:bodyPr/>
        <a:lstStyle/>
        <a:p>
          <a:endParaRPr lang="ru-RU"/>
        </a:p>
      </dgm:t>
    </dgm:pt>
    <dgm:pt modelId="{4D5F5ED9-E03F-448C-85C6-5E55B8F384F8}" type="sibTrans" cxnId="{414E26AE-E6F6-4C8C-A573-0AE195154351}">
      <dgm:prSet/>
      <dgm:spPr/>
      <dgm:t>
        <a:bodyPr/>
        <a:lstStyle/>
        <a:p>
          <a:endParaRPr lang="ru-RU"/>
        </a:p>
      </dgm:t>
    </dgm:pt>
    <dgm:pt modelId="{8630EC28-6E19-47CF-970C-DB3300A1863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Родительские конференции (круглые столы…)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F1ECE3BD-BDE2-48D8-873A-02FF8C0788FB}" type="parTrans" cxnId="{2A1D7CB9-6CE9-44ED-8345-72576CC6F931}">
      <dgm:prSet/>
      <dgm:spPr/>
      <dgm:t>
        <a:bodyPr/>
        <a:lstStyle/>
        <a:p>
          <a:endParaRPr lang="ru-RU"/>
        </a:p>
      </dgm:t>
    </dgm:pt>
    <dgm:pt modelId="{AF3859D0-6295-4EC9-A4E8-40D51181D356}" type="sibTrans" cxnId="{2A1D7CB9-6CE9-44ED-8345-72576CC6F931}">
      <dgm:prSet/>
      <dgm:spPr/>
      <dgm:t>
        <a:bodyPr/>
        <a:lstStyle/>
        <a:p>
          <a:endParaRPr lang="ru-RU"/>
        </a:p>
      </dgm:t>
    </dgm:pt>
    <dgm:pt modelId="{27089373-F9A2-41A3-AF36-72F69EA80A1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Выставки работ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B65481F8-7CED-4061-BEC3-FAF82F89D474}" type="parTrans" cxnId="{E1064F91-0F03-448B-B729-255C1CBB3242}">
      <dgm:prSet/>
      <dgm:spPr/>
      <dgm:t>
        <a:bodyPr/>
        <a:lstStyle/>
        <a:p>
          <a:endParaRPr lang="ru-RU"/>
        </a:p>
      </dgm:t>
    </dgm:pt>
    <dgm:pt modelId="{59CDD0EB-1E0D-48BA-90C7-513162A80ECB}" type="sibTrans" cxnId="{E1064F91-0F03-448B-B729-255C1CBB3242}">
      <dgm:prSet/>
      <dgm:spPr/>
      <dgm:t>
        <a:bodyPr/>
        <a:lstStyle/>
        <a:p>
          <a:endParaRPr lang="ru-RU"/>
        </a:p>
      </dgm:t>
    </dgm:pt>
    <dgm:pt modelId="{A512208C-4A15-4F0E-BE01-A40AF9CAA52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Консультации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14E86038-A361-4937-8AA0-8B9EFB060430}" type="parTrans" cxnId="{7C59B5B2-AB88-4D16-9EE9-FB5745CFE9B4}">
      <dgm:prSet/>
      <dgm:spPr/>
      <dgm:t>
        <a:bodyPr/>
        <a:lstStyle/>
        <a:p>
          <a:endParaRPr lang="ru-RU"/>
        </a:p>
      </dgm:t>
    </dgm:pt>
    <dgm:pt modelId="{B6DD9653-3B9A-4E3F-A914-E09F5E5D6E1E}" type="sibTrans" cxnId="{7C59B5B2-AB88-4D16-9EE9-FB5745CFE9B4}">
      <dgm:prSet/>
      <dgm:spPr/>
      <dgm:t>
        <a:bodyPr/>
        <a:lstStyle/>
        <a:p>
          <a:endParaRPr lang="ru-RU"/>
        </a:p>
      </dgm:t>
    </dgm:pt>
    <dgm:pt modelId="{4117393C-6F1B-4159-AC0E-BC80D7000D3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Родительские собрания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C49C00CE-CDB9-4367-AC23-B273B3521658}" type="parTrans" cxnId="{188289D3-DAD8-4434-BAEC-FBA329ED3E5A}">
      <dgm:prSet/>
      <dgm:spPr/>
      <dgm:t>
        <a:bodyPr/>
        <a:lstStyle/>
        <a:p>
          <a:endParaRPr lang="ru-RU"/>
        </a:p>
      </dgm:t>
    </dgm:pt>
    <dgm:pt modelId="{F2E672FA-C096-4335-AF16-8EFEC39E3343}" type="sibTrans" cxnId="{188289D3-DAD8-4434-BAEC-FBA329ED3E5A}">
      <dgm:prSet/>
      <dgm:spPr/>
      <dgm:t>
        <a:bodyPr/>
        <a:lstStyle/>
        <a:p>
          <a:endParaRPr lang="ru-RU"/>
        </a:p>
      </dgm:t>
    </dgm:pt>
    <dgm:pt modelId="{43F9FACB-5813-4A21-B00E-9712F979430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Совместные детско-родительские проекты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7FE78276-853F-408B-A5BB-7A49A014212B}" type="parTrans" cxnId="{1F1D6D26-0F12-4B96-BAEB-3E3EDEBFB993}">
      <dgm:prSet/>
      <dgm:spPr/>
      <dgm:t>
        <a:bodyPr/>
        <a:lstStyle/>
        <a:p>
          <a:endParaRPr lang="ru-RU"/>
        </a:p>
      </dgm:t>
    </dgm:pt>
    <dgm:pt modelId="{B2648A0A-9BB6-4626-A214-231473B04F52}" type="sibTrans" cxnId="{1F1D6D26-0F12-4B96-BAEB-3E3EDEBFB993}">
      <dgm:prSet/>
      <dgm:spPr/>
      <dgm:t>
        <a:bodyPr/>
        <a:lstStyle/>
        <a:p>
          <a:endParaRPr lang="ru-RU"/>
        </a:p>
      </dgm:t>
    </dgm:pt>
    <dgm:pt modelId="{F772614D-9B75-428B-95EC-01E9DDF62AE2}">
      <dgm:prSet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оформление папок-передвижек и стендов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CA971B85-958D-4C05-AFF2-24E6D0C9E200}" type="parTrans" cxnId="{189723D8-99E6-40A4-B00B-5315F91C5CB6}">
      <dgm:prSet/>
      <dgm:spPr/>
      <dgm:t>
        <a:bodyPr/>
        <a:lstStyle/>
        <a:p>
          <a:endParaRPr lang="ru-RU"/>
        </a:p>
      </dgm:t>
    </dgm:pt>
    <dgm:pt modelId="{57ABCCAC-B94B-4B20-801F-B885672229A9}" type="sibTrans" cxnId="{189723D8-99E6-40A4-B00B-5315F91C5CB6}">
      <dgm:prSet/>
      <dgm:spPr/>
      <dgm:t>
        <a:bodyPr/>
        <a:lstStyle/>
        <a:p>
          <a:endParaRPr lang="ru-RU"/>
        </a:p>
      </dgm:t>
    </dgm:pt>
    <dgm:pt modelId="{48995232-9746-43DF-B75C-359AADF3B600}" type="pres">
      <dgm:prSet presAssocID="{532F3ECB-5BAE-44B5-84CB-A7395995097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48E64F1-45B5-407A-A52C-C7A129425883}" type="pres">
      <dgm:prSet presAssocID="{E93734EB-EF65-45DD-BA5A-872BAAA0458F}" presName="compNode" presStyleCnt="0"/>
      <dgm:spPr/>
    </dgm:pt>
    <dgm:pt modelId="{71584FB0-C37E-4434-9DE7-5CF7DA54B4BE}" type="pres">
      <dgm:prSet presAssocID="{E93734EB-EF65-45DD-BA5A-872BAAA0458F}" presName="dummyConnPt" presStyleCnt="0"/>
      <dgm:spPr/>
    </dgm:pt>
    <dgm:pt modelId="{3CBBCEF7-F3EB-4945-A3C6-FB5F1F751B2F}" type="pres">
      <dgm:prSet presAssocID="{E93734EB-EF65-45DD-BA5A-872BAAA0458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8A243-9D1C-45D0-9D00-8DC176CB2466}" type="pres">
      <dgm:prSet presAssocID="{4D5F5ED9-E03F-448C-85C6-5E55B8F384F8}" presName="sibTrans" presStyleLbl="bgSibTrans2D1" presStyleIdx="0" presStyleCnt="6"/>
      <dgm:spPr/>
      <dgm:t>
        <a:bodyPr/>
        <a:lstStyle/>
        <a:p>
          <a:endParaRPr lang="ru-RU"/>
        </a:p>
      </dgm:t>
    </dgm:pt>
    <dgm:pt modelId="{EE349FC0-D00A-4A9B-A82A-E6A3D031888E}" type="pres">
      <dgm:prSet presAssocID="{F772614D-9B75-428B-95EC-01E9DDF62AE2}" presName="compNode" presStyleCnt="0"/>
      <dgm:spPr/>
    </dgm:pt>
    <dgm:pt modelId="{EE850C00-C338-48CF-AF3E-BEE8057C6830}" type="pres">
      <dgm:prSet presAssocID="{F772614D-9B75-428B-95EC-01E9DDF62AE2}" presName="dummyConnPt" presStyleCnt="0"/>
      <dgm:spPr/>
    </dgm:pt>
    <dgm:pt modelId="{972F8CF0-D91E-47D8-B8EA-226BE3516EC5}" type="pres">
      <dgm:prSet presAssocID="{F772614D-9B75-428B-95EC-01E9DDF62AE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E5AFB-3B5F-420B-B281-122AC13F87BF}" type="pres">
      <dgm:prSet presAssocID="{57ABCCAC-B94B-4B20-801F-B885672229A9}" presName="sibTrans" presStyleLbl="bgSibTrans2D1" presStyleIdx="1" presStyleCnt="6"/>
      <dgm:spPr/>
      <dgm:t>
        <a:bodyPr/>
        <a:lstStyle/>
        <a:p>
          <a:endParaRPr lang="ru-RU"/>
        </a:p>
      </dgm:t>
    </dgm:pt>
    <dgm:pt modelId="{949F9081-E14F-4E77-97A2-E1BF1FC494CC}" type="pres">
      <dgm:prSet presAssocID="{8630EC28-6E19-47CF-970C-DB3300A18638}" presName="compNode" presStyleCnt="0"/>
      <dgm:spPr/>
    </dgm:pt>
    <dgm:pt modelId="{A4114205-6625-45B6-B956-A4F8B7489E25}" type="pres">
      <dgm:prSet presAssocID="{8630EC28-6E19-47CF-970C-DB3300A18638}" presName="dummyConnPt" presStyleCnt="0"/>
      <dgm:spPr/>
    </dgm:pt>
    <dgm:pt modelId="{EF62F21C-9170-4C7E-A257-7E0FA5E8FDF9}" type="pres">
      <dgm:prSet presAssocID="{8630EC28-6E19-47CF-970C-DB3300A1863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01089-D50E-4056-B032-7857262666E7}" type="pres">
      <dgm:prSet presAssocID="{AF3859D0-6295-4EC9-A4E8-40D51181D356}" presName="sibTrans" presStyleLbl="bgSibTrans2D1" presStyleIdx="2" presStyleCnt="6"/>
      <dgm:spPr/>
      <dgm:t>
        <a:bodyPr/>
        <a:lstStyle/>
        <a:p>
          <a:endParaRPr lang="ru-RU"/>
        </a:p>
      </dgm:t>
    </dgm:pt>
    <dgm:pt modelId="{66B5D415-6F2B-482A-A113-0C0C771F229E}" type="pres">
      <dgm:prSet presAssocID="{27089373-F9A2-41A3-AF36-72F69EA80A1D}" presName="compNode" presStyleCnt="0"/>
      <dgm:spPr/>
    </dgm:pt>
    <dgm:pt modelId="{F5CA820B-F8E7-4961-96DD-54D84FB0D7B8}" type="pres">
      <dgm:prSet presAssocID="{27089373-F9A2-41A3-AF36-72F69EA80A1D}" presName="dummyConnPt" presStyleCnt="0"/>
      <dgm:spPr/>
    </dgm:pt>
    <dgm:pt modelId="{E25868ED-9765-4EBC-A60A-AE660272817F}" type="pres">
      <dgm:prSet presAssocID="{27089373-F9A2-41A3-AF36-72F69EA80A1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2B1FB-6E0F-4C61-8A42-D13DAA219521}" type="pres">
      <dgm:prSet presAssocID="{59CDD0EB-1E0D-48BA-90C7-513162A80ECB}" presName="sibTrans" presStyleLbl="bgSibTrans2D1" presStyleIdx="3" presStyleCnt="6"/>
      <dgm:spPr/>
      <dgm:t>
        <a:bodyPr/>
        <a:lstStyle/>
        <a:p>
          <a:endParaRPr lang="ru-RU"/>
        </a:p>
      </dgm:t>
    </dgm:pt>
    <dgm:pt modelId="{3DD58107-6BBA-4A11-8653-23E1A9614314}" type="pres">
      <dgm:prSet presAssocID="{A512208C-4A15-4F0E-BE01-A40AF9CAA52F}" presName="compNode" presStyleCnt="0"/>
      <dgm:spPr/>
    </dgm:pt>
    <dgm:pt modelId="{33B20AFA-39F2-4114-800B-9AE3ECAABF3B}" type="pres">
      <dgm:prSet presAssocID="{A512208C-4A15-4F0E-BE01-A40AF9CAA52F}" presName="dummyConnPt" presStyleCnt="0"/>
      <dgm:spPr/>
    </dgm:pt>
    <dgm:pt modelId="{F52AB07B-447E-4C11-A6F2-4328A0FC52F6}" type="pres">
      <dgm:prSet presAssocID="{A512208C-4A15-4F0E-BE01-A40AF9CAA52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20A7A-77BF-469C-AB7D-4E4BA595D8BD}" type="pres">
      <dgm:prSet presAssocID="{B6DD9653-3B9A-4E3F-A914-E09F5E5D6E1E}" presName="sibTrans" presStyleLbl="bgSibTrans2D1" presStyleIdx="4" presStyleCnt="6"/>
      <dgm:spPr/>
      <dgm:t>
        <a:bodyPr/>
        <a:lstStyle/>
        <a:p>
          <a:endParaRPr lang="ru-RU"/>
        </a:p>
      </dgm:t>
    </dgm:pt>
    <dgm:pt modelId="{3FBDD804-67C9-458C-9AD9-A893D56623CA}" type="pres">
      <dgm:prSet presAssocID="{4117393C-6F1B-4159-AC0E-BC80D7000D36}" presName="compNode" presStyleCnt="0"/>
      <dgm:spPr/>
    </dgm:pt>
    <dgm:pt modelId="{715C1275-4070-40BF-89C0-812755C908DD}" type="pres">
      <dgm:prSet presAssocID="{4117393C-6F1B-4159-AC0E-BC80D7000D36}" presName="dummyConnPt" presStyleCnt="0"/>
      <dgm:spPr/>
    </dgm:pt>
    <dgm:pt modelId="{781F2B92-9D92-47DF-A4E6-A0DB1473EC77}" type="pres">
      <dgm:prSet presAssocID="{4117393C-6F1B-4159-AC0E-BC80D7000D3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28537-0313-4A71-889B-02A7AE97B2AA}" type="pres">
      <dgm:prSet presAssocID="{F2E672FA-C096-4335-AF16-8EFEC39E3343}" presName="sibTrans" presStyleLbl="bgSibTrans2D1" presStyleIdx="5" presStyleCnt="6"/>
      <dgm:spPr/>
      <dgm:t>
        <a:bodyPr/>
        <a:lstStyle/>
        <a:p>
          <a:endParaRPr lang="ru-RU"/>
        </a:p>
      </dgm:t>
    </dgm:pt>
    <dgm:pt modelId="{E66DFF82-F369-4737-B0A3-01CBECE25315}" type="pres">
      <dgm:prSet presAssocID="{43F9FACB-5813-4A21-B00E-9712F9794309}" presName="compNode" presStyleCnt="0"/>
      <dgm:spPr/>
    </dgm:pt>
    <dgm:pt modelId="{C3C592FA-FDD4-46E3-8AB4-1DEA9EE3BB20}" type="pres">
      <dgm:prSet presAssocID="{43F9FACB-5813-4A21-B00E-9712F9794309}" presName="dummyConnPt" presStyleCnt="0"/>
      <dgm:spPr/>
    </dgm:pt>
    <dgm:pt modelId="{D2D9C1C0-10BB-4201-86D6-2F9057FE3727}" type="pres">
      <dgm:prSet presAssocID="{43F9FACB-5813-4A21-B00E-9712F979430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4EC1F3-CBEA-4AA3-9BF0-E82EB6A769BE}" type="presOf" srcId="{B6DD9653-3B9A-4E3F-A914-E09F5E5D6E1E}" destId="{62F20A7A-77BF-469C-AB7D-4E4BA595D8BD}" srcOrd="0" destOrd="0" presId="urn:microsoft.com/office/officeart/2005/8/layout/bProcess4"/>
    <dgm:cxn modelId="{863B390F-FEBE-4BAF-85B0-A08A5D6B88AA}" type="presOf" srcId="{57ABCCAC-B94B-4B20-801F-B885672229A9}" destId="{77BE5AFB-3B5F-420B-B281-122AC13F87BF}" srcOrd="0" destOrd="0" presId="urn:microsoft.com/office/officeart/2005/8/layout/bProcess4"/>
    <dgm:cxn modelId="{9128F183-18E5-4A05-9EFC-4675D55D7DAC}" type="presOf" srcId="{AF3859D0-6295-4EC9-A4E8-40D51181D356}" destId="{62801089-D50E-4056-B032-7857262666E7}" srcOrd="0" destOrd="0" presId="urn:microsoft.com/office/officeart/2005/8/layout/bProcess4"/>
    <dgm:cxn modelId="{D90CAA54-CA77-4CE1-86DB-EF3BC115C710}" type="presOf" srcId="{43F9FACB-5813-4A21-B00E-9712F9794309}" destId="{D2D9C1C0-10BB-4201-86D6-2F9057FE3727}" srcOrd="0" destOrd="0" presId="urn:microsoft.com/office/officeart/2005/8/layout/bProcess4"/>
    <dgm:cxn modelId="{414E26AE-E6F6-4C8C-A573-0AE195154351}" srcId="{532F3ECB-5BAE-44B5-84CB-A7395995097F}" destId="{E93734EB-EF65-45DD-BA5A-872BAAA0458F}" srcOrd="0" destOrd="0" parTransId="{D2ABD810-64E0-40FA-9D3D-9185CE731379}" sibTransId="{4D5F5ED9-E03F-448C-85C6-5E55B8F384F8}"/>
    <dgm:cxn modelId="{5577E42F-EF73-474E-A701-06293970FBDA}" type="presOf" srcId="{59CDD0EB-1E0D-48BA-90C7-513162A80ECB}" destId="{A2D2B1FB-6E0F-4C61-8A42-D13DAA219521}" srcOrd="0" destOrd="0" presId="urn:microsoft.com/office/officeart/2005/8/layout/bProcess4"/>
    <dgm:cxn modelId="{7C59B5B2-AB88-4D16-9EE9-FB5745CFE9B4}" srcId="{532F3ECB-5BAE-44B5-84CB-A7395995097F}" destId="{A512208C-4A15-4F0E-BE01-A40AF9CAA52F}" srcOrd="4" destOrd="0" parTransId="{14E86038-A361-4937-8AA0-8B9EFB060430}" sibTransId="{B6DD9653-3B9A-4E3F-A914-E09F5E5D6E1E}"/>
    <dgm:cxn modelId="{9AD03535-E92B-4B11-92FA-9B44BAE16638}" type="presOf" srcId="{27089373-F9A2-41A3-AF36-72F69EA80A1D}" destId="{E25868ED-9765-4EBC-A60A-AE660272817F}" srcOrd="0" destOrd="0" presId="urn:microsoft.com/office/officeart/2005/8/layout/bProcess4"/>
    <dgm:cxn modelId="{E1064F91-0F03-448B-B729-255C1CBB3242}" srcId="{532F3ECB-5BAE-44B5-84CB-A7395995097F}" destId="{27089373-F9A2-41A3-AF36-72F69EA80A1D}" srcOrd="3" destOrd="0" parTransId="{B65481F8-7CED-4061-BEC3-FAF82F89D474}" sibTransId="{59CDD0EB-1E0D-48BA-90C7-513162A80ECB}"/>
    <dgm:cxn modelId="{5B710825-CE00-478C-8548-BE2AA229FD4C}" type="presOf" srcId="{F2E672FA-C096-4335-AF16-8EFEC39E3343}" destId="{F9C28537-0313-4A71-889B-02A7AE97B2AA}" srcOrd="0" destOrd="0" presId="urn:microsoft.com/office/officeart/2005/8/layout/bProcess4"/>
    <dgm:cxn modelId="{7D604E3D-7F6A-4757-BCAE-CBE45AEDFE97}" type="presOf" srcId="{A512208C-4A15-4F0E-BE01-A40AF9CAA52F}" destId="{F52AB07B-447E-4C11-A6F2-4328A0FC52F6}" srcOrd="0" destOrd="0" presId="urn:microsoft.com/office/officeart/2005/8/layout/bProcess4"/>
    <dgm:cxn modelId="{189723D8-99E6-40A4-B00B-5315F91C5CB6}" srcId="{532F3ECB-5BAE-44B5-84CB-A7395995097F}" destId="{F772614D-9B75-428B-95EC-01E9DDF62AE2}" srcOrd="1" destOrd="0" parTransId="{CA971B85-958D-4C05-AFF2-24E6D0C9E200}" sibTransId="{57ABCCAC-B94B-4B20-801F-B885672229A9}"/>
    <dgm:cxn modelId="{910C5974-92FB-454B-B92B-42FBB4770394}" type="presOf" srcId="{4117393C-6F1B-4159-AC0E-BC80D7000D36}" destId="{781F2B92-9D92-47DF-A4E6-A0DB1473EC77}" srcOrd="0" destOrd="0" presId="urn:microsoft.com/office/officeart/2005/8/layout/bProcess4"/>
    <dgm:cxn modelId="{D7219FC5-3032-49BD-B8F6-5388BD91DDC6}" type="presOf" srcId="{4D5F5ED9-E03F-448C-85C6-5E55B8F384F8}" destId="{E178A243-9D1C-45D0-9D00-8DC176CB2466}" srcOrd="0" destOrd="0" presId="urn:microsoft.com/office/officeart/2005/8/layout/bProcess4"/>
    <dgm:cxn modelId="{8EEF18E1-F97A-4F49-8EFB-8C825023B219}" type="presOf" srcId="{532F3ECB-5BAE-44B5-84CB-A7395995097F}" destId="{48995232-9746-43DF-B75C-359AADF3B600}" srcOrd="0" destOrd="0" presId="urn:microsoft.com/office/officeart/2005/8/layout/bProcess4"/>
    <dgm:cxn modelId="{783E2C7E-399D-4314-8287-A57C0C1E9224}" type="presOf" srcId="{E93734EB-EF65-45DD-BA5A-872BAAA0458F}" destId="{3CBBCEF7-F3EB-4945-A3C6-FB5F1F751B2F}" srcOrd="0" destOrd="0" presId="urn:microsoft.com/office/officeart/2005/8/layout/bProcess4"/>
    <dgm:cxn modelId="{1F1D6D26-0F12-4B96-BAEB-3E3EDEBFB993}" srcId="{532F3ECB-5BAE-44B5-84CB-A7395995097F}" destId="{43F9FACB-5813-4A21-B00E-9712F9794309}" srcOrd="6" destOrd="0" parTransId="{7FE78276-853F-408B-A5BB-7A49A014212B}" sibTransId="{B2648A0A-9BB6-4626-A214-231473B04F52}"/>
    <dgm:cxn modelId="{188289D3-DAD8-4434-BAEC-FBA329ED3E5A}" srcId="{532F3ECB-5BAE-44B5-84CB-A7395995097F}" destId="{4117393C-6F1B-4159-AC0E-BC80D7000D36}" srcOrd="5" destOrd="0" parTransId="{C49C00CE-CDB9-4367-AC23-B273B3521658}" sibTransId="{F2E672FA-C096-4335-AF16-8EFEC39E3343}"/>
    <dgm:cxn modelId="{2A1D7CB9-6CE9-44ED-8345-72576CC6F931}" srcId="{532F3ECB-5BAE-44B5-84CB-A7395995097F}" destId="{8630EC28-6E19-47CF-970C-DB3300A18638}" srcOrd="2" destOrd="0" parTransId="{F1ECE3BD-BDE2-48D8-873A-02FF8C0788FB}" sibTransId="{AF3859D0-6295-4EC9-A4E8-40D51181D356}"/>
    <dgm:cxn modelId="{8C5E2EE6-F518-4292-9281-570C90D40987}" type="presOf" srcId="{F772614D-9B75-428B-95EC-01E9DDF62AE2}" destId="{972F8CF0-D91E-47D8-B8EA-226BE3516EC5}" srcOrd="0" destOrd="0" presId="urn:microsoft.com/office/officeart/2005/8/layout/bProcess4"/>
    <dgm:cxn modelId="{CA10D467-5ABB-4584-9C7E-2D47425A4AAD}" type="presOf" srcId="{8630EC28-6E19-47CF-970C-DB3300A18638}" destId="{EF62F21C-9170-4C7E-A257-7E0FA5E8FDF9}" srcOrd="0" destOrd="0" presId="urn:microsoft.com/office/officeart/2005/8/layout/bProcess4"/>
    <dgm:cxn modelId="{319A85A3-6B60-4050-ACE6-925B49E7B353}" type="presParOf" srcId="{48995232-9746-43DF-B75C-359AADF3B600}" destId="{148E64F1-45B5-407A-A52C-C7A129425883}" srcOrd="0" destOrd="0" presId="urn:microsoft.com/office/officeart/2005/8/layout/bProcess4"/>
    <dgm:cxn modelId="{3D0721F5-B37D-4534-8C1F-5FA71D42AF4E}" type="presParOf" srcId="{148E64F1-45B5-407A-A52C-C7A129425883}" destId="{71584FB0-C37E-4434-9DE7-5CF7DA54B4BE}" srcOrd="0" destOrd="0" presId="urn:microsoft.com/office/officeart/2005/8/layout/bProcess4"/>
    <dgm:cxn modelId="{C8CC1418-04E7-48AA-8A20-05F5FD2ED03A}" type="presParOf" srcId="{148E64F1-45B5-407A-A52C-C7A129425883}" destId="{3CBBCEF7-F3EB-4945-A3C6-FB5F1F751B2F}" srcOrd="1" destOrd="0" presId="urn:microsoft.com/office/officeart/2005/8/layout/bProcess4"/>
    <dgm:cxn modelId="{89C4FD14-0D37-4F5D-8D8C-7291F0632A95}" type="presParOf" srcId="{48995232-9746-43DF-B75C-359AADF3B600}" destId="{E178A243-9D1C-45D0-9D00-8DC176CB2466}" srcOrd="1" destOrd="0" presId="urn:microsoft.com/office/officeart/2005/8/layout/bProcess4"/>
    <dgm:cxn modelId="{0A37414A-8901-4F76-9B8E-EB307C7EF820}" type="presParOf" srcId="{48995232-9746-43DF-B75C-359AADF3B600}" destId="{EE349FC0-D00A-4A9B-A82A-E6A3D031888E}" srcOrd="2" destOrd="0" presId="urn:microsoft.com/office/officeart/2005/8/layout/bProcess4"/>
    <dgm:cxn modelId="{90C0E38B-B2FD-4C30-B05C-8A81F0DB9E5F}" type="presParOf" srcId="{EE349FC0-D00A-4A9B-A82A-E6A3D031888E}" destId="{EE850C00-C338-48CF-AF3E-BEE8057C6830}" srcOrd="0" destOrd="0" presId="urn:microsoft.com/office/officeart/2005/8/layout/bProcess4"/>
    <dgm:cxn modelId="{780A60BD-09D6-47F4-9B12-9C5D12E24D3E}" type="presParOf" srcId="{EE349FC0-D00A-4A9B-A82A-E6A3D031888E}" destId="{972F8CF0-D91E-47D8-B8EA-226BE3516EC5}" srcOrd="1" destOrd="0" presId="urn:microsoft.com/office/officeart/2005/8/layout/bProcess4"/>
    <dgm:cxn modelId="{702D697A-796B-4D56-909B-7EBE6E4988B6}" type="presParOf" srcId="{48995232-9746-43DF-B75C-359AADF3B600}" destId="{77BE5AFB-3B5F-420B-B281-122AC13F87BF}" srcOrd="3" destOrd="0" presId="urn:microsoft.com/office/officeart/2005/8/layout/bProcess4"/>
    <dgm:cxn modelId="{0717572A-7946-47E8-BD0C-A38B7FF9E6E3}" type="presParOf" srcId="{48995232-9746-43DF-B75C-359AADF3B600}" destId="{949F9081-E14F-4E77-97A2-E1BF1FC494CC}" srcOrd="4" destOrd="0" presId="urn:microsoft.com/office/officeart/2005/8/layout/bProcess4"/>
    <dgm:cxn modelId="{D67852B4-A8EE-45FF-B284-8304D41A552B}" type="presParOf" srcId="{949F9081-E14F-4E77-97A2-E1BF1FC494CC}" destId="{A4114205-6625-45B6-B956-A4F8B7489E25}" srcOrd="0" destOrd="0" presId="urn:microsoft.com/office/officeart/2005/8/layout/bProcess4"/>
    <dgm:cxn modelId="{FCE20EE3-FFB1-4EA7-9F4F-8D3E72B7FAAA}" type="presParOf" srcId="{949F9081-E14F-4E77-97A2-E1BF1FC494CC}" destId="{EF62F21C-9170-4C7E-A257-7E0FA5E8FDF9}" srcOrd="1" destOrd="0" presId="urn:microsoft.com/office/officeart/2005/8/layout/bProcess4"/>
    <dgm:cxn modelId="{214FE21A-F0D6-47AA-9F11-AE2BC76CE2F3}" type="presParOf" srcId="{48995232-9746-43DF-B75C-359AADF3B600}" destId="{62801089-D50E-4056-B032-7857262666E7}" srcOrd="5" destOrd="0" presId="urn:microsoft.com/office/officeart/2005/8/layout/bProcess4"/>
    <dgm:cxn modelId="{EF113979-7CD9-4093-BC85-7513852251F4}" type="presParOf" srcId="{48995232-9746-43DF-B75C-359AADF3B600}" destId="{66B5D415-6F2B-482A-A113-0C0C771F229E}" srcOrd="6" destOrd="0" presId="urn:microsoft.com/office/officeart/2005/8/layout/bProcess4"/>
    <dgm:cxn modelId="{3A876F8A-532E-4AD2-9D0B-1E9FDB54CA82}" type="presParOf" srcId="{66B5D415-6F2B-482A-A113-0C0C771F229E}" destId="{F5CA820B-F8E7-4961-96DD-54D84FB0D7B8}" srcOrd="0" destOrd="0" presId="urn:microsoft.com/office/officeart/2005/8/layout/bProcess4"/>
    <dgm:cxn modelId="{E74174E1-AADD-4046-A145-850D48D9C3D9}" type="presParOf" srcId="{66B5D415-6F2B-482A-A113-0C0C771F229E}" destId="{E25868ED-9765-4EBC-A60A-AE660272817F}" srcOrd="1" destOrd="0" presId="urn:microsoft.com/office/officeart/2005/8/layout/bProcess4"/>
    <dgm:cxn modelId="{2971AD42-9C25-4243-ADB3-79661F334E65}" type="presParOf" srcId="{48995232-9746-43DF-B75C-359AADF3B600}" destId="{A2D2B1FB-6E0F-4C61-8A42-D13DAA219521}" srcOrd="7" destOrd="0" presId="urn:microsoft.com/office/officeart/2005/8/layout/bProcess4"/>
    <dgm:cxn modelId="{32592FD4-24E0-4F69-9C36-D7FD56282415}" type="presParOf" srcId="{48995232-9746-43DF-B75C-359AADF3B600}" destId="{3DD58107-6BBA-4A11-8653-23E1A9614314}" srcOrd="8" destOrd="0" presId="urn:microsoft.com/office/officeart/2005/8/layout/bProcess4"/>
    <dgm:cxn modelId="{A46B0B38-4894-491B-B5AE-9ECC9A43610E}" type="presParOf" srcId="{3DD58107-6BBA-4A11-8653-23E1A9614314}" destId="{33B20AFA-39F2-4114-800B-9AE3ECAABF3B}" srcOrd="0" destOrd="0" presId="urn:microsoft.com/office/officeart/2005/8/layout/bProcess4"/>
    <dgm:cxn modelId="{CCF39022-ADE9-4C76-BC8C-D97E61A299B6}" type="presParOf" srcId="{3DD58107-6BBA-4A11-8653-23E1A9614314}" destId="{F52AB07B-447E-4C11-A6F2-4328A0FC52F6}" srcOrd="1" destOrd="0" presId="urn:microsoft.com/office/officeart/2005/8/layout/bProcess4"/>
    <dgm:cxn modelId="{A9A537F9-F815-4AF5-8F6A-D7115226C9EC}" type="presParOf" srcId="{48995232-9746-43DF-B75C-359AADF3B600}" destId="{62F20A7A-77BF-469C-AB7D-4E4BA595D8BD}" srcOrd="9" destOrd="0" presId="urn:microsoft.com/office/officeart/2005/8/layout/bProcess4"/>
    <dgm:cxn modelId="{5E60915A-C4F7-4CCF-BB8B-998C51600B83}" type="presParOf" srcId="{48995232-9746-43DF-B75C-359AADF3B600}" destId="{3FBDD804-67C9-458C-9AD9-A893D56623CA}" srcOrd="10" destOrd="0" presId="urn:microsoft.com/office/officeart/2005/8/layout/bProcess4"/>
    <dgm:cxn modelId="{03EABCD2-A73E-42F0-944F-91B51CCF9476}" type="presParOf" srcId="{3FBDD804-67C9-458C-9AD9-A893D56623CA}" destId="{715C1275-4070-40BF-89C0-812755C908DD}" srcOrd="0" destOrd="0" presId="urn:microsoft.com/office/officeart/2005/8/layout/bProcess4"/>
    <dgm:cxn modelId="{79EFA50F-8E44-4A23-9E64-FD33627E376B}" type="presParOf" srcId="{3FBDD804-67C9-458C-9AD9-A893D56623CA}" destId="{781F2B92-9D92-47DF-A4E6-A0DB1473EC77}" srcOrd="1" destOrd="0" presId="urn:microsoft.com/office/officeart/2005/8/layout/bProcess4"/>
    <dgm:cxn modelId="{5893823C-048F-4436-BD1E-3DE780F70C5B}" type="presParOf" srcId="{48995232-9746-43DF-B75C-359AADF3B600}" destId="{F9C28537-0313-4A71-889B-02A7AE97B2AA}" srcOrd="11" destOrd="0" presId="urn:microsoft.com/office/officeart/2005/8/layout/bProcess4"/>
    <dgm:cxn modelId="{0DEFA234-5C43-42FA-BFD8-16D21BE5A927}" type="presParOf" srcId="{48995232-9746-43DF-B75C-359AADF3B600}" destId="{E66DFF82-F369-4737-B0A3-01CBECE25315}" srcOrd="12" destOrd="0" presId="urn:microsoft.com/office/officeart/2005/8/layout/bProcess4"/>
    <dgm:cxn modelId="{7FE14124-2A39-4ECF-BAA5-D7150B2DDB77}" type="presParOf" srcId="{E66DFF82-F369-4737-B0A3-01CBECE25315}" destId="{C3C592FA-FDD4-46E3-8AB4-1DEA9EE3BB20}" srcOrd="0" destOrd="0" presId="urn:microsoft.com/office/officeart/2005/8/layout/bProcess4"/>
    <dgm:cxn modelId="{8C2E6453-5CFB-4F89-8DE8-6D2FAA3C19DF}" type="presParOf" srcId="{E66DFF82-F369-4737-B0A3-01CBECE25315}" destId="{D2D9C1C0-10BB-4201-86D6-2F9057FE37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78A243-9D1C-45D0-9D00-8DC176CB2466}">
      <dsp:nvSpPr>
        <dsp:cNvPr id="0" name=""/>
        <dsp:cNvSpPr/>
      </dsp:nvSpPr>
      <dsp:spPr>
        <a:xfrm rot="5400000">
          <a:off x="-379130" y="1341603"/>
          <a:ext cx="1674870" cy="2021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BCEF7-F3EB-4945-A3C6-FB5F1F751B2F}">
      <dsp:nvSpPr>
        <dsp:cNvPr id="0" name=""/>
        <dsp:cNvSpPr/>
      </dsp:nvSpPr>
      <dsp:spPr>
        <a:xfrm>
          <a:off x="4138" y="269715"/>
          <a:ext cx="2246262" cy="13477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</a:rPr>
            <a:t>Беседы</a:t>
          </a:r>
          <a:endParaRPr lang="ru-RU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138" y="269715"/>
        <a:ext cx="2246262" cy="1347757"/>
      </dsp:txXfrm>
    </dsp:sp>
    <dsp:sp modelId="{77BE5AFB-3B5F-420B-B281-122AC13F87BF}">
      <dsp:nvSpPr>
        <dsp:cNvPr id="0" name=""/>
        <dsp:cNvSpPr/>
      </dsp:nvSpPr>
      <dsp:spPr>
        <a:xfrm rot="5400000">
          <a:off x="-379130" y="3026301"/>
          <a:ext cx="1674870" cy="2021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F8CF0-D91E-47D8-B8EA-226BE3516EC5}">
      <dsp:nvSpPr>
        <dsp:cNvPr id="0" name=""/>
        <dsp:cNvSpPr/>
      </dsp:nvSpPr>
      <dsp:spPr>
        <a:xfrm>
          <a:off x="4138" y="1954413"/>
          <a:ext cx="2246262" cy="13477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</a:rPr>
            <a:t>оформление папок-передвижек и стендов</a:t>
          </a:r>
          <a:endParaRPr lang="ru-RU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138" y="1954413"/>
        <a:ext cx="2246262" cy="1347757"/>
      </dsp:txXfrm>
    </dsp:sp>
    <dsp:sp modelId="{62801089-D50E-4056-B032-7857262666E7}">
      <dsp:nvSpPr>
        <dsp:cNvPr id="0" name=""/>
        <dsp:cNvSpPr/>
      </dsp:nvSpPr>
      <dsp:spPr>
        <a:xfrm>
          <a:off x="463217" y="3868649"/>
          <a:ext cx="2977703" cy="2021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2F21C-9170-4C7E-A257-7E0FA5E8FDF9}">
      <dsp:nvSpPr>
        <dsp:cNvPr id="0" name=""/>
        <dsp:cNvSpPr/>
      </dsp:nvSpPr>
      <dsp:spPr>
        <a:xfrm>
          <a:off x="4138" y="3639110"/>
          <a:ext cx="2246262" cy="13477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</a:rPr>
            <a:t>Родительские конференции (круглые столы…)</a:t>
          </a:r>
          <a:endParaRPr lang="ru-RU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138" y="3639110"/>
        <a:ext cx="2246262" cy="1347757"/>
      </dsp:txXfrm>
    </dsp:sp>
    <dsp:sp modelId="{A2D2B1FB-6E0F-4C61-8A42-D13DAA219521}">
      <dsp:nvSpPr>
        <dsp:cNvPr id="0" name=""/>
        <dsp:cNvSpPr/>
      </dsp:nvSpPr>
      <dsp:spPr>
        <a:xfrm rot="16200000">
          <a:off x="2608398" y="3026301"/>
          <a:ext cx="1674870" cy="2021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868ED-9765-4EBC-A60A-AE660272817F}">
      <dsp:nvSpPr>
        <dsp:cNvPr id="0" name=""/>
        <dsp:cNvSpPr/>
      </dsp:nvSpPr>
      <dsp:spPr>
        <a:xfrm>
          <a:off x="2991668" y="3639110"/>
          <a:ext cx="2246262" cy="13477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</a:rPr>
            <a:t>Выставки работ</a:t>
          </a:r>
          <a:endParaRPr lang="ru-RU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991668" y="3639110"/>
        <a:ext cx="2246262" cy="1347757"/>
      </dsp:txXfrm>
    </dsp:sp>
    <dsp:sp modelId="{62F20A7A-77BF-469C-AB7D-4E4BA595D8BD}">
      <dsp:nvSpPr>
        <dsp:cNvPr id="0" name=""/>
        <dsp:cNvSpPr/>
      </dsp:nvSpPr>
      <dsp:spPr>
        <a:xfrm rot="16200000">
          <a:off x="2608398" y="1341603"/>
          <a:ext cx="1674870" cy="2021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AB07B-447E-4C11-A6F2-4328A0FC52F6}">
      <dsp:nvSpPr>
        <dsp:cNvPr id="0" name=""/>
        <dsp:cNvSpPr/>
      </dsp:nvSpPr>
      <dsp:spPr>
        <a:xfrm>
          <a:off x="2991668" y="1954413"/>
          <a:ext cx="2246262" cy="13477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</a:rPr>
            <a:t>Консультации</a:t>
          </a:r>
          <a:endParaRPr lang="ru-RU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991668" y="1954413"/>
        <a:ext cx="2246262" cy="1347757"/>
      </dsp:txXfrm>
    </dsp:sp>
    <dsp:sp modelId="{F9C28537-0313-4A71-889B-02A7AE97B2AA}">
      <dsp:nvSpPr>
        <dsp:cNvPr id="0" name=""/>
        <dsp:cNvSpPr/>
      </dsp:nvSpPr>
      <dsp:spPr>
        <a:xfrm>
          <a:off x="3450747" y="499255"/>
          <a:ext cx="2977703" cy="2021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F2B92-9D92-47DF-A4E6-A0DB1473EC77}">
      <dsp:nvSpPr>
        <dsp:cNvPr id="0" name=""/>
        <dsp:cNvSpPr/>
      </dsp:nvSpPr>
      <dsp:spPr>
        <a:xfrm>
          <a:off x="2991668" y="269715"/>
          <a:ext cx="2246262" cy="13477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</a:rPr>
            <a:t>Родительские собрания</a:t>
          </a:r>
          <a:endParaRPr lang="ru-RU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991668" y="269715"/>
        <a:ext cx="2246262" cy="1347757"/>
      </dsp:txXfrm>
    </dsp:sp>
    <dsp:sp modelId="{D2D9C1C0-10BB-4201-86D6-2F9057FE3727}">
      <dsp:nvSpPr>
        <dsp:cNvPr id="0" name=""/>
        <dsp:cNvSpPr/>
      </dsp:nvSpPr>
      <dsp:spPr>
        <a:xfrm>
          <a:off x="5979198" y="269715"/>
          <a:ext cx="2246262" cy="13477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</a:rPr>
            <a:t>Совместные детско-родительские проекты</a:t>
          </a:r>
          <a:endParaRPr lang="ru-RU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979198" y="269715"/>
        <a:ext cx="2246262" cy="1347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CFD9C-FDF7-40F4-AF1E-F768B0B9DAA5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681A0-EC26-4BF7-B6EE-3C218C7E1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681A0-EC26-4BF7-B6EE-3C218C7E14D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0FC2E8F-50BE-42AD-9CCC-06432283CF66}" type="datetimeFigureOut">
              <a:rPr lang="ru-RU" smtClean="0"/>
              <a:pPr/>
              <a:t>04.10.2024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614EE45-7AC1-478F-B395-05B8C7C30D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1" Type="http://schemas.openxmlformats.org/officeDocument/2006/relationships/video" Target="file:///F:\Documents\&#1047;&#1077;&#1084;&#1089;&#1082;&#1086;&#1074;&#1072;\&#1040;&#1058;&#1058;&#1045;&#1057;&#1058;&#1040;&#1062;&#1048;&#1071;\16-17\&#1050;&#1086;&#1090;&#1091;&#1082;&#1086;&#1074;&#1072;%20&#1042;&#1052;\&#1074;&#1080;&#1076;&#1077;&#1086;.avi" TargetMode="Externa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6893"/>
            <a:ext cx="9143999" cy="68848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556792"/>
            <a:ext cx="6624736" cy="30243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Нетрадиционные техники рисования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064896" cy="79208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Муниципальное дошкольное образовательное учреждение  - детский сад комбинированного вида № </a:t>
            </a:r>
            <a:r>
              <a:rPr lang="ru-RU" b="1" dirty="0" smtClean="0"/>
              <a:t>398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6211669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Екатеринбург,</a:t>
            </a:r>
          </a:p>
          <a:p>
            <a:pPr algn="ctr"/>
            <a:r>
              <a:rPr lang="ru-RU" dirty="0" smtClean="0">
                <a:latin typeface="+mj-lt"/>
              </a:rPr>
              <a:t>2024г</a:t>
            </a:r>
            <a:r>
              <a:rPr lang="ru-RU" dirty="0" smtClean="0">
                <a:latin typeface="+mj-lt"/>
              </a:rPr>
              <a:t>.</a:t>
            </a:r>
            <a:endParaRPr lang="ru-RU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486916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+mj-lt"/>
              </a:rPr>
              <a:t>ПДО </a:t>
            </a:r>
            <a:r>
              <a:rPr lang="ru-RU" sz="2400" dirty="0" err="1" smtClean="0">
                <a:latin typeface="+mj-lt"/>
              </a:rPr>
              <a:t>Словягиной</a:t>
            </a:r>
            <a:r>
              <a:rPr lang="ru-RU" sz="2400" dirty="0" smtClean="0">
                <a:latin typeface="+mj-lt"/>
              </a:rPr>
              <a:t> Д.А</a:t>
            </a:r>
            <a:endParaRPr lang="ru-RU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-26893"/>
            <a:ext cx="9143999" cy="6884893"/>
          </a:xfrm>
        </p:spPr>
      </p:pic>
      <p:pic>
        <p:nvPicPr>
          <p:cNvPr id="7" name="Рисунок 6" descr="рисование пальчик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76672"/>
            <a:ext cx="4416491" cy="3312368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 rot="10800000" flipV="1">
            <a:off x="5004048" y="620688"/>
            <a:ext cx="388843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Рисование пальчиком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 descr="SDC12880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1482" b="11853"/>
          <a:stretch>
            <a:fillRect/>
          </a:stretch>
        </p:blipFill>
        <p:spPr>
          <a:xfrm rot="5400000">
            <a:off x="4648572" y="2560340"/>
            <a:ext cx="4788024" cy="32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Печать ладошкой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печать ладошкой 1.JPG"/>
          <p:cNvPicPr>
            <a:picLocks noChangeAspect="1"/>
          </p:cNvPicPr>
          <p:nvPr/>
        </p:nvPicPr>
        <p:blipFill>
          <a:blip r:embed="rId3" cstate="print"/>
          <a:srcRect r="4879"/>
          <a:stretch>
            <a:fillRect/>
          </a:stretch>
        </p:blipFill>
        <p:spPr>
          <a:xfrm>
            <a:off x="1259632" y="1196752"/>
            <a:ext cx="6912768" cy="4954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Восковые мелки и акварель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DC128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980728"/>
            <a:ext cx="4512501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DC128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284984"/>
            <a:ext cx="4608512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восковым карандашом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SDC128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196752"/>
            <a:ext cx="6816757" cy="5112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-26893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Печать растительными элементами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DC12873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3191339" y="1484784"/>
            <a:ext cx="5952661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DC12874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t="11111" b="11966"/>
          <a:stretch>
            <a:fillRect/>
          </a:stretch>
        </p:blipFill>
        <p:spPr>
          <a:xfrm rot="5400000">
            <a:off x="-936612" y="2168860"/>
            <a:ext cx="5616624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Печать скомканной бумагой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печать скомканной бумагой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r="522" b="6871"/>
          <a:stretch>
            <a:fillRect/>
          </a:stretch>
        </p:blipFill>
        <p:spPr>
          <a:xfrm>
            <a:off x="827584" y="1196752"/>
            <a:ext cx="7281536" cy="5112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сухой жесткой кистью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DC12836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539552" y="980728"/>
            <a:ext cx="3816424" cy="2862318"/>
          </a:xfrm>
          <a:prstGeom prst="rect">
            <a:avLst/>
          </a:prstGeom>
        </p:spPr>
      </p:pic>
      <p:pic>
        <p:nvPicPr>
          <p:cNvPr id="8" name="Рисунок 7" descr="SDC12872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t="1178" b="11403"/>
          <a:stretch>
            <a:fillRect/>
          </a:stretch>
        </p:blipFill>
        <p:spPr>
          <a:xfrm rot="5400000">
            <a:off x="4206213" y="1994587"/>
            <a:ext cx="5052053" cy="3312368"/>
          </a:xfrm>
          <a:prstGeom prst="rect">
            <a:avLst/>
          </a:prstGeom>
        </p:spPr>
      </p:pic>
      <p:pic>
        <p:nvPicPr>
          <p:cNvPr id="11" name="Рисунок 10" descr="SDC12866.JPG"/>
          <p:cNvPicPr>
            <a:picLocks noChangeAspect="1"/>
          </p:cNvPicPr>
          <p:nvPr/>
        </p:nvPicPr>
        <p:blipFill>
          <a:blip r:embed="rId6" cstate="print"/>
          <a:srcRect r="1963"/>
          <a:stretch>
            <a:fillRect/>
          </a:stretch>
        </p:blipFill>
        <p:spPr>
          <a:xfrm>
            <a:off x="539552" y="3861048"/>
            <a:ext cx="3816424" cy="2699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поролоном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DC1285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3538" t="3801"/>
          <a:stretch>
            <a:fillRect/>
          </a:stretch>
        </p:blipFill>
        <p:spPr>
          <a:xfrm>
            <a:off x="467544" y="1844824"/>
            <a:ext cx="4320480" cy="3231542"/>
          </a:xfrm>
          <a:prstGeom prst="rect">
            <a:avLst/>
          </a:prstGeom>
        </p:spPr>
      </p:pic>
      <p:pic>
        <p:nvPicPr>
          <p:cNvPr id="9" name="Рисунок 8" descr="SDC1286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 rot="16200000">
            <a:off x="4357540" y="1843261"/>
            <a:ext cx="5172068" cy="3879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" name="Содержимое 20" descr="SDC1286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32325" y="2168922"/>
            <a:ext cx="4041775" cy="3031331"/>
          </a:xfrm>
        </p:spPr>
      </p:pic>
      <p:pic>
        <p:nvPicPr>
          <p:cNvPr id="15" name="Содержимое 3" descr="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848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99592" y="260648"/>
            <a:ext cx="75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Рисование ватными палочками</a:t>
            </a:r>
            <a:endParaRPr lang="ru-RU" sz="3600" dirty="0"/>
          </a:p>
        </p:txBody>
      </p:sp>
      <p:pic>
        <p:nvPicPr>
          <p:cNvPr id="9" name="Содержимое 8" descr="SDC12879.JPG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lum bright="20000"/>
          </a:blip>
          <a:srcRect b="12644"/>
          <a:stretch>
            <a:fillRect/>
          </a:stretch>
        </p:blipFill>
        <p:spPr>
          <a:xfrm>
            <a:off x="1115616" y="1268760"/>
            <a:ext cx="7253859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Печать поролоном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DC128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052736"/>
            <a:ext cx="7296811" cy="5688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8489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НОРМАТИВНЫЕ ДОКУМЕНТЫ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267744" y="2465512"/>
            <a:ext cx="6707088" cy="4392488"/>
          </a:xfrm>
        </p:spPr>
        <p:txBody>
          <a:bodyPr/>
          <a:lstStyle/>
          <a:p>
            <a:r>
              <a:rPr lang="ru-RU" sz="1800" i="1" dirty="0" smtClean="0">
                <a:solidFill>
                  <a:schemeClr val="bg2">
                    <a:lumMod val="25000"/>
                  </a:schemeClr>
                </a:solidFill>
              </a:rPr>
              <a:t>Федеральные  законы:</a:t>
            </a:r>
            <a:endParaRPr lang="ru-RU" sz="1800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Федеральный  закон от 29 декабря 2012 года № 273–ФЗ  Российской Федерации «Об образовании в Российской Федерации»; </a:t>
            </a:r>
          </a:p>
          <a:p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</a:rPr>
              <a:t>Нормативно-правовые  документы  Министерства образования РФ: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Приказ Министерства образования и науки Российской Федерации (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Минобрнауки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России) от  30 августа 2013 г. № 1014 г. Москва «Об утверждении Порядка организации и осуществления образовательной деятельности по основным общеобразовательным программам дошкольного образования.</a:t>
            </a:r>
          </a:p>
          <a:p>
            <a:pPr lvl="0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Федеральный государственный образовательный стандарт дошкольного образования (Приказ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Минобрнауки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России №1155 от 17.10.2013 года);</a:t>
            </a:r>
          </a:p>
          <a:p>
            <a:pPr lvl="0"/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Коментарии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к ФГОС дошкольного образования от 28.02.2014 г. № 08-249;</a:t>
            </a:r>
          </a:p>
          <a:p>
            <a:pPr lvl="0"/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СанПиН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2.4.1.3049-13 «Санитарно-эпидемиологические требования к устройству, содержанию и организации режима работы в дошкольных организациях».  Постановление Главного государственного санитарного врача РФ от 15.05.2013г. № 26 (зарегистрировано министерство юстиции РФ 29.05.2013 г., регистрационный № 28564)</a:t>
            </a:r>
          </a:p>
          <a:p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</a:rPr>
              <a:t>Локальные документы дошкольного образовательного учреждения: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Устав МБДОУ № 464</a:t>
            </a:r>
          </a:p>
          <a:p>
            <a:pPr lvl="0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Годовой план МБДОУ №464</a:t>
            </a:r>
          </a:p>
          <a:p>
            <a:pPr lvl="0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Основная образовательная программа дошкольного образования МБДОУ – детский сад комбинированного вида № 464</a:t>
            </a:r>
          </a:p>
          <a:p>
            <a:pPr lvl="0"/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Печать ладошкой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124744"/>
            <a:ext cx="7128792" cy="5199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" name="Содержимое 20" descr="SDC1286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32325" y="2168922"/>
            <a:ext cx="4041775" cy="3031331"/>
          </a:xfrm>
        </p:spPr>
      </p:pic>
      <p:pic>
        <p:nvPicPr>
          <p:cNvPr id="15" name="Содержимое 3" descr="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84894"/>
          </a:xfrm>
          <a:prstGeom prst="rect">
            <a:avLst/>
          </a:prstGeom>
        </p:spPr>
      </p:pic>
      <p:pic>
        <p:nvPicPr>
          <p:cNvPr id="20" name="Содержимое 19" descr="SDC12870.JPG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lum bright="10000"/>
          </a:blip>
          <a:srcRect b="11765"/>
          <a:stretch>
            <a:fillRect/>
          </a:stretch>
        </p:blipFill>
        <p:spPr>
          <a:xfrm rot="5400000" flipV="1">
            <a:off x="287524" y="2024844"/>
            <a:ext cx="4896544" cy="3240360"/>
          </a:xfrm>
        </p:spPr>
      </p:pic>
      <p:sp>
        <p:nvSpPr>
          <p:cNvPr id="19" name="TextBox 18"/>
          <p:cNvSpPr txBox="1"/>
          <p:nvPr/>
        </p:nvSpPr>
        <p:spPr>
          <a:xfrm>
            <a:off x="899592" y="260648"/>
            <a:ext cx="75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Рисование тычками из поролона</a:t>
            </a:r>
            <a:endParaRPr lang="ru-RU" sz="3600" dirty="0"/>
          </a:p>
        </p:txBody>
      </p:sp>
      <p:pic>
        <p:nvPicPr>
          <p:cNvPr id="24" name="Рисунок 23" descr="SDC12869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t="2751" b="11670"/>
          <a:stretch>
            <a:fillRect/>
          </a:stretch>
        </p:blipFill>
        <p:spPr>
          <a:xfrm rot="5400000">
            <a:off x="4264083" y="2008725"/>
            <a:ext cx="4936313" cy="3168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Смешанные техники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рисование тычком и ватной палочкой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t="1919"/>
          <a:stretch>
            <a:fillRect/>
          </a:stretch>
        </p:blipFill>
        <p:spPr>
          <a:xfrm>
            <a:off x="323528" y="1052736"/>
            <a:ext cx="3744416" cy="2754430"/>
          </a:xfrm>
          <a:prstGeom prst="rect">
            <a:avLst/>
          </a:prstGeom>
        </p:spPr>
      </p:pic>
      <p:pic>
        <p:nvPicPr>
          <p:cNvPr id="9" name="Рисунок 8" descr="смешанная техника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12988" t="14301" r="16138" b="23750"/>
          <a:stretch>
            <a:fillRect/>
          </a:stretch>
        </p:blipFill>
        <p:spPr>
          <a:xfrm>
            <a:off x="323528" y="3933056"/>
            <a:ext cx="3744416" cy="2736304"/>
          </a:xfrm>
          <a:prstGeom prst="rect">
            <a:avLst/>
          </a:prstGeom>
        </p:spPr>
      </p:pic>
      <p:pic>
        <p:nvPicPr>
          <p:cNvPr id="10" name="Рисунок 9" descr="тычок жесткой кистью по трафарету.JPG"/>
          <p:cNvPicPr>
            <a:picLocks noChangeAspect="1"/>
          </p:cNvPicPr>
          <p:nvPr/>
        </p:nvPicPr>
        <p:blipFill>
          <a:blip r:embed="rId5" cstate="print">
            <a:lum bright="20000"/>
          </a:blip>
          <a:srcRect l="9214" t="6951" r="9433" b="10101"/>
          <a:stretch>
            <a:fillRect/>
          </a:stretch>
        </p:blipFill>
        <p:spPr>
          <a:xfrm>
            <a:off x="4932040" y="980728"/>
            <a:ext cx="4032448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-26893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Печать фактурной бумагой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печать фактурной бумагой 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4134" b="4340"/>
          <a:stretch>
            <a:fillRect/>
          </a:stretch>
        </p:blipFill>
        <p:spPr>
          <a:xfrm>
            <a:off x="0" y="876383"/>
            <a:ext cx="5292080" cy="3632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печать фактурной бумаго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7958" y="3140968"/>
            <a:ext cx="4956042" cy="3717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Печать пенопластом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печать пенопластом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7476" t="27950" r="20863" b="5901"/>
          <a:stretch>
            <a:fillRect/>
          </a:stretch>
        </p:blipFill>
        <p:spPr>
          <a:xfrm>
            <a:off x="1187624" y="1412776"/>
            <a:ext cx="6760751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08281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мелом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SDC1288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lum bright="-10000" contrast="40000"/>
          </a:blip>
          <a:srcRect t="2667"/>
          <a:stretch>
            <a:fillRect/>
          </a:stretch>
        </p:blipFill>
        <p:spPr>
          <a:xfrm>
            <a:off x="467544" y="1196752"/>
            <a:ext cx="8136904" cy="540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Кляксография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трубочкой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кляксография 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39552" y="1268760"/>
            <a:ext cx="3867894" cy="5157192"/>
          </a:xfrm>
          <a:prstGeom prst="rect">
            <a:avLst/>
          </a:prstGeom>
        </p:spPr>
      </p:pic>
      <p:pic>
        <p:nvPicPr>
          <p:cNvPr id="10" name="Рисунок 9" descr="кляксография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4788024" y="1268760"/>
            <a:ext cx="3852428" cy="5136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Кляксография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предметная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монотипия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963" t="1701" r="2751" b="11151"/>
          <a:stretch>
            <a:fillRect/>
          </a:stretch>
        </p:blipFill>
        <p:spPr>
          <a:xfrm>
            <a:off x="0" y="2996952"/>
            <a:ext cx="4989374" cy="3422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DC12821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3983427" y="1052736"/>
            <a:ext cx="4992555" cy="374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Набрызг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DC12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980728"/>
            <a:ext cx="4320480" cy="3240360"/>
          </a:xfrm>
          <a:prstGeom prst="rect">
            <a:avLst/>
          </a:prstGeom>
        </p:spPr>
      </p:pic>
      <p:pic>
        <p:nvPicPr>
          <p:cNvPr id="8" name="Рисунок 7" descr="SDC128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501008"/>
            <a:ext cx="432048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Смешанная техника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DC12824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1754"/>
          <a:stretch>
            <a:fillRect/>
          </a:stretch>
        </p:blipFill>
        <p:spPr>
          <a:xfrm rot="5400000">
            <a:off x="1835696" y="1844824"/>
            <a:ext cx="5472608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84894"/>
          </a:xfrm>
        </p:spPr>
      </p:pic>
      <p:pic>
        <p:nvPicPr>
          <p:cNvPr id="7" name="видео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59632" y="1124744"/>
            <a:ext cx="6984776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Оттиск пробкой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DC1283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67544" y="1124744"/>
            <a:ext cx="3960440" cy="2592288"/>
          </a:xfrm>
          <a:prstGeom prst="rect">
            <a:avLst/>
          </a:prstGeom>
        </p:spPr>
      </p:pic>
      <p:pic>
        <p:nvPicPr>
          <p:cNvPr id="9" name="Рисунок 8" descr="SDC12827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b="1865"/>
          <a:stretch>
            <a:fillRect/>
          </a:stretch>
        </p:blipFill>
        <p:spPr>
          <a:xfrm rot="5400000">
            <a:off x="4396544" y="1876264"/>
            <a:ext cx="5148064" cy="3789040"/>
          </a:xfrm>
          <a:prstGeom prst="rect">
            <a:avLst/>
          </a:prstGeom>
        </p:spPr>
      </p:pic>
      <p:pic>
        <p:nvPicPr>
          <p:cNvPr id="10" name="Рисунок 9" descr="SDC12828.JPG"/>
          <p:cNvPicPr>
            <a:picLocks noChangeAspect="1"/>
          </p:cNvPicPr>
          <p:nvPr/>
        </p:nvPicPr>
        <p:blipFill>
          <a:blip r:embed="rId5" cstate="print">
            <a:lum bright="20000"/>
          </a:blip>
          <a:stretch>
            <a:fillRect/>
          </a:stretch>
        </p:blipFill>
        <p:spPr>
          <a:xfrm>
            <a:off x="467544" y="3861048"/>
            <a:ext cx="3960440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Тиснение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DC1284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79512" y="1916832"/>
            <a:ext cx="4512501" cy="3384376"/>
          </a:xfrm>
          <a:prstGeom prst="rect">
            <a:avLst/>
          </a:prstGeom>
        </p:spPr>
      </p:pic>
      <p:pic>
        <p:nvPicPr>
          <p:cNvPr id="9" name="Рисунок 8" descr="SDC12813.JPG"/>
          <p:cNvPicPr>
            <a:picLocks noChangeAspect="1"/>
          </p:cNvPicPr>
          <p:nvPr/>
        </p:nvPicPr>
        <p:blipFill>
          <a:blip r:embed="rId4" cstate="print"/>
          <a:srcRect r="3538" b="3801"/>
          <a:stretch>
            <a:fillRect/>
          </a:stretch>
        </p:blipFill>
        <p:spPr>
          <a:xfrm rot="5400000">
            <a:off x="4211960" y="1700808"/>
            <a:ext cx="5472608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Штриховка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шриховка 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22837" t="23852" r="15230" b="20644"/>
          <a:stretch>
            <a:fillRect/>
          </a:stretch>
        </p:blipFill>
        <p:spPr>
          <a:xfrm>
            <a:off x="4427984" y="3645024"/>
            <a:ext cx="4499623" cy="3024336"/>
          </a:xfrm>
          <a:prstGeom prst="rect">
            <a:avLst/>
          </a:prstGeom>
        </p:spPr>
      </p:pic>
      <p:pic>
        <p:nvPicPr>
          <p:cNvPr id="9" name="Рисунок 8" descr="штриховка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t="14300" r="16138"/>
          <a:stretch>
            <a:fillRect/>
          </a:stretch>
        </p:blipFill>
        <p:spPr>
          <a:xfrm>
            <a:off x="323528" y="1052736"/>
            <a:ext cx="4355976" cy="3338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крупой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рисование манкой.JPG"/>
          <p:cNvPicPr>
            <a:picLocks noChangeAspect="1"/>
          </p:cNvPicPr>
          <p:nvPr/>
        </p:nvPicPr>
        <p:blipFill>
          <a:blip r:embed="rId3" cstate="print"/>
          <a:srcRect b="11565"/>
          <a:stretch>
            <a:fillRect/>
          </a:stretch>
        </p:blipFill>
        <p:spPr>
          <a:xfrm>
            <a:off x="899592" y="1196752"/>
            <a:ext cx="7599614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по мокрой бумаге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908720"/>
            <a:ext cx="4328160" cy="5772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Черно-белый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граттаж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SDC12811.JPG"/>
          <p:cNvPicPr>
            <a:picLocks noChangeAspect="1"/>
          </p:cNvPicPr>
          <p:nvPr/>
        </p:nvPicPr>
        <p:blipFill>
          <a:blip r:embed="rId3" cstate="print"/>
          <a:srcRect l="5113" t="5901" b="11817"/>
          <a:stretch>
            <a:fillRect/>
          </a:stretch>
        </p:blipFill>
        <p:spPr>
          <a:xfrm rot="5400000">
            <a:off x="1789945" y="2034591"/>
            <a:ext cx="5616624" cy="3652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Цветной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граттаж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DC12809.JPG"/>
          <p:cNvPicPr>
            <a:picLocks noChangeAspect="1"/>
          </p:cNvPicPr>
          <p:nvPr/>
        </p:nvPicPr>
        <p:blipFill>
          <a:blip r:embed="rId3" cstate="print"/>
          <a:srcRect l="4326" t="5901" r="6688" b="11076"/>
          <a:stretch>
            <a:fillRect/>
          </a:stretch>
        </p:blipFill>
        <p:spPr>
          <a:xfrm>
            <a:off x="179512" y="980728"/>
            <a:ext cx="4219135" cy="2952328"/>
          </a:xfrm>
          <a:prstGeom prst="rect">
            <a:avLst/>
          </a:prstGeom>
        </p:spPr>
      </p:pic>
      <p:pic>
        <p:nvPicPr>
          <p:cNvPr id="7" name="Рисунок 6" descr="SDC12810.JPG"/>
          <p:cNvPicPr>
            <a:picLocks noChangeAspect="1"/>
          </p:cNvPicPr>
          <p:nvPr/>
        </p:nvPicPr>
        <p:blipFill>
          <a:blip r:embed="rId4" cstate="print"/>
          <a:srcRect l="5113" t="3801" r="6688" b="11150"/>
          <a:stretch>
            <a:fillRect/>
          </a:stretch>
        </p:blipFill>
        <p:spPr>
          <a:xfrm>
            <a:off x="4427984" y="3429000"/>
            <a:ext cx="4536504" cy="3280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Ниткография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DC12844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b="11741"/>
          <a:stretch>
            <a:fillRect/>
          </a:stretch>
        </p:blipFill>
        <p:spPr>
          <a:xfrm rot="5400000">
            <a:off x="1876264" y="1948272"/>
            <a:ext cx="5724128" cy="37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Монотипия пейзажная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DC12829.JPG"/>
          <p:cNvPicPr>
            <a:picLocks noChangeAspect="1"/>
          </p:cNvPicPr>
          <p:nvPr/>
        </p:nvPicPr>
        <p:blipFill>
          <a:blip r:embed="rId3" cstate="print"/>
          <a:srcRect b="11864"/>
          <a:stretch>
            <a:fillRect/>
          </a:stretch>
        </p:blipFill>
        <p:spPr>
          <a:xfrm>
            <a:off x="323528" y="1124744"/>
            <a:ext cx="4684213" cy="3096344"/>
          </a:xfrm>
          <a:prstGeom prst="rect">
            <a:avLst/>
          </a:prstGeom>
        </p:spPr>
      </p:pic>
      <p:pic>
        <p:nvPicPr>
          <p:cNvPr id="11" name="Рисунок 10" descr="SDC12843.JPG"/>
          <p:cNvPicPr>
            <a:picLocks noChangeAspect="1"/>
          </p:cNvPicPr>
          <p:nvPr/>
        </p:nvPicPr>
        <p:blipFill>
          <a:blip r:embed="rId4" cstate="print"/>
          <a:srcRect b="11905"/>
          <a:stretch>
            <a:fillRect/>
          </a:stretch>
        </p:blipFill>
        <p:spPr>
          <a:xfrm>
            <a:off x="4355976" y="3717032"/>
            <a:ext cx="4577373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Расчесывание краски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DC12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96752"/>
            <a:ext cx="4047657" cy="5184576"/>
          </a:xfrm>
          <a:prstGeom prst="rect">
            <a:avLst/>
          </a:prstGeom>
        </p:spPr>
      </p:pic>
      <p:pic>
        <p:nvPicPr>
          <p:cNvPr id="8" name="Рисунок 7" descr="SDC12822.JPG"/>
          <p:cNvPicPr>
            <a:picLocks noChangeAspect="1"/>
          </p:cNvPicPr>
          <p:nvPr/>
        </p:nvPicPr>
        <p:blipFill>
          <a:blip r:embed="rId4" cstate="print"/>
          <a:srcRect b="11801"/>
          <a:stretch>
            <a:fillRect/>
          </a:stretch>
        </p:blipFill>
        <p:spPr>
          <a:xfrm>
            <a:off x="4355976" y="2204864"/>
            <a:ext cx="4572000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8489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Основное направление педагогической  деятельности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43608" y="1916832"/>
            <a:ext cx="7787208" cy="3960440"/>
          </a:xfrm>
        </p:spPr>
        <p:txBody>
          <a:bodyPr/>
          <a:lstStyle/>
          <a:p>
            <a:pPr marL="457200" indent="-457200" algn="r">
              <a:spcBef>
                <a:spcPts val="0"/>
              </a:spcBef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>создание условий для развития творческих и коммуникативных способностей детей посредством нетрадиционных техник рисования в индивидуальной и коллективной детской деятельности</a:t>
            </a:r>
            <a:r>
              <a:rPr lang="ru-RU" sz="2800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ватными палочками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DC12835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3538" t="5901"/>
          <a:stretch>
            <a:fillRect/>
          </a:stretch>
        </p:blipFill>
        <p:spPr>
          <a:xfrm>
            <a:off x="251520" y="908720"/>
            <a:ext cx="3960440" cy="2897583"/>
          </a:xfrm>
          <a:prstGeom prst="rect">
            <a:avLst/>
          </a:prstGeom>
        </p:spPr>
      </p:pic>
      <p:pic>
        <p:nvPicPr>
          <p:cNvPr id="10" name="Рисунок 9" descr="SDC12841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251520" y="3861048"/>
            <a:ext cx="3960440" cy="2808312"/>
          </a:xfrm>
          <a:prstGeom prst="rect">
            <a:avLst/>
          </a:prstGeom>
        </p:spPr>
      </p:pic>
      <p:pic>
        <p:nvPicPr>
          <p:cNvPr id="12" name="Рисунок 11" descr="SDC12849.JPG"/>
          <p:cNvPicPr>
            <a:picLocks noChangeAspect="1"/>
          </p:cNvPicPr>
          <p:nvPr/>
        </p:nvPicPr>
        <p:blipFill>
          <a:blip r:embed="rId5" cstate="print">
            <a:lum bright="20000"/>
          </a:blip>
          <a:stretch>
            <a:fillRect/>
          </a:stretch>
        </p:blipFill>
        <p:spPr>
          <a:xfrm rot="5400000">
            <a:off x="4117513" y="1723247"/>
            <a:ext cx="5364088" cy="4023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углем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DC12816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r="2083"/>
          <a:stretch>
            <a:fillRect/>
          </a:stretch>
        </p:blipFill>
        <p:spPr>
          <a:xfrm>
            <a:off x="1115616" y="1196752"/>
            <a:ext cx="6768752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ладошкой, пальцами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DC12848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251520" y="1988840"/>
            <a:ext cx="4248472" cy="3186354"/>
          </a:xfrm>
          <a:prstGeom prst="rect">
            <a:avLst/>
          </a:prstGeom>
        </p:spPr>
      </p:pic>
      <p:pic>
        <p:nvPicPr>
          <p:cNvPr id="9" name="Рисунок 8" descr="SDC12820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 rot="5400000">
            <a:off x="4115949" y="1868827"/>
            <a:ext cx="5376597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по мятой бумаге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рисование по мятой бумаге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284984"/>
            <a:ext cx="2520280" cy="3360374"/>
          </a:xfrm>
          <a:prstGeom prst="rect">
            <a:avLst/>
          </a:prstGeom>
        </p:spPr>
      </p:pic>
      <p:pic>
        <p:nvPicPr>
          <p:cNvPr id="9" name="Рисунок 8" descr="рисование по мятой бумаге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052736"/>
            <a:ext cx="2592288" cy="3456384"/>
          </a:xfrm>
          <a:prstGeom prst="rect">
            <a:avLst/>
          </a:prstGeom>
        </p:spPr>
      </p:pic>
      <p:pic>
        <p:nvPicPr>
          <p:cNvPr id="11" name="Рисунок 10" descr="рисование по мятой бумаге.JPG"/>
          <p:cNvPicPr>
            <a:picLocks noChangeAspect="1"/>
          </p:cNvPicPr>
          <p:nvPr/>
        </p:nvPicPr>
        <p:blipFill>
          <a:blip r:embed="rId5" cstate="print">
            <a:lum bright="30000"/>
          </a:blip>
          <a:stretch>
            <a:fillRect/>
          </a:stretch>
        </p:blipFill>
        <p:spPr>
          <a:xfrm>
            <a:off x="467544" y="1124744"/>
            <a:ext cx="2592288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по мятой бумаге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DC12815.JPG"/>
          <p:cNvPicPr>
            <a:picLocks noChangeAspect="1"/>
          </p:cNvPicPr>
          <p:nvPr/>
        </p:nvPicPr>
        <p:blipFill>
          <a:blip r:embed="rId3" cstate="print"/>
          <a:srcRect b="8001"/>
          <a:stretch>
            <a:fillRect/>
          </a:stretch>
        </p:blipFill>
        <p:spPr>
          <a:xfrm rot="5400000">
            <a:off x="1934695" y="2033857"/>
            <a:ext cx="5400600" cy="3726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печать тычк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76672"/>
            <a:ext cx="4097108" cy="2952328"/>
          </a:xfrm>
          <a:prstGeom prst="rect">
            <a:avLst/>
          </a:prstGeom>
        </p:spPr>
      </p:pic>
      <p:pic>
        <p:nvPicPr>
          <p:cNvPr id="10" name="Рисунок 9" descr="тычок жеской кистью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73016"/>
            <a:ext cx="4104456" cy="3078342"/>
          </a:xfrm>
          <a:prstGeom prst="rect">
            <a:avLst/>
          </a:prstGeom>
        </p:spPr>
      </p:pic>
      <p:pic>
        <p:nvPicPr>
          <p:cNvPr id="8" name="Рисунок 7" descr="SDC128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76672"/>
            <a:ext cx="4032448" cy="3024336"/>
          </a:xfrm>
          <a:prstGeom prst="rect">
            <a:avLst/>
          </a:prstGeom>
        </p:spPr>
      </p:pic>
      <p:pic>
        <p:nvPicPr>
          <p:cNvPr id="13" name="Рисунок 12" descr="SDC128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3645024"/>
            <a:ext cx="3936438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педагогической деятельности по использованию нетрадиционных техник рисования: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457400"/>
            <a:ext cx="8219256" cy="5067944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1. Снятие детских страхов</a:t>
            </a:r>
          </a:p>
          <a:p>
            <a:pPr lvl="0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2. Развитие уверенности в своих силах</a:t>
            </a:r>
          </a:p>
          <a:p>
            <a:pPr lvl="0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3. Развитие пространственного мышления</a:t>
            </a:r>
          </a:p>
          <a:p>
            <a:pPr lvl="0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4. Учит детей свободно выражать свои замыслы</a:t>
            </a:r>
          </a:p>
          <a:p>
            <a:pPr lvl="0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5. Побуждает детей к творческим поискам и решениям</a:t>
            </a:r>
          </a:p>
          <a:p>
            <a:pPr lvl="0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6.  Учит работать с разнообразными материалами</a:t>
            </a:r>
          </a:p>
          <a:p>
            <a:pPr lvl="0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7. Развивает чувство композиции, ритма, колорита,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цветовосприятия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чувство фактурности, объёмности</a:t>
            </a:r>
          </a:p>
          <a:p>
            <a:pPr lvl="0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8. Развивает мелкую моторику рук</a:t>
            </a:r>
          </a:p>
          <a:p>
            <a:pPr lvl="0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9.  Дети получают эстетическое удовольствие</a:t>
            </a:r>
          </a:p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работы с родителями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1196752"/>
            <a:ext cx="8219256" cy="5328592"/>
          </a:xfrm>
        </p:spPr>
        <p:txBody>
          <a:bodyPr/>
          <a:lstStyle/>
          <a:p>
            <a:pPr lvl="0"/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lvl="0" indent="-457200" algn="r">
              <a:spcBef>
                <a:spcPts val="0"/>
              </a:spcBef>
            </a:pPr>
            <a:endParaRPr lang="ru-RU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3"/>
          <p:cNvGraphicFramePr>
            <a:graphicFrameLocks/>
          </p:cNvGraphicFramePr>
          <p:nvPr/>
        </p:nvGraphicFramePr>
        <p:xfrm>
          <a:off x="457200" y="1196752"/>
          <a:ext cx="82296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Перпективы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123728" y="980728"/>
            <a:ext cx="6851104" cy="5472608"/>
          </a:xfrm>
        </p:spPr>
        <p:txBody>
          <a:bodyPr/>
          <a:lstStyle/>
          <a:p>
            <a:pPr marL="514350" indent="-514350" algn="r">
              <a:spcBef>
                <a:spcPts val="0"/>
              </a:spcBef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Продолжить работу по использованию нетрадиционных техник рисования для развития творческих и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креативных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способностей детей дошкольного возраста. </a:t>
            </a:r>
          </a:p>
          <a:p>
            <a:pPr marL="514350" indent="-514350" algn="r">
              <a:spcBef>
                <a:spcPts val="0"/>
              </a:spcBef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Апробировать новые нетрадиционные техники: роспись ткани, рисование по стеклу, рисование мелом по </a:t>
            </a:r>
            <a:r>
              <a:rPr lang="ru-RU" sz="3200" smtClean="0">
                <a:solidFill>
                  <a:schemeClr val="accent1">
                    <a:lumMod val="75000"/>
                  </a:schemeClr>
                </a:solidFill>
              </a:rPr>
              <a:t>бархатной бумаге и др.</a:t>
            </a:r>
            <a:endParaRPr lang="ru-RU" sz="3200" b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ЗАДАЧИ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267744" y="1340768"/>
            <a:ext cx="6707088" cy="4680520"/>
          </a:xfrm>
        </p:spPr>
        <p:txBody>
          <a:bodyPr/>
          <a:lstStyle/>
          <a:p>
            <a:pPr lvl="0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1. Проанализировать возможность использования современных нетрадиционных техник рисования для развития творческих и коммуникативных способностей детей от 3 до 7 лет;</a:t>
            </a:r>
          </a:p>
          <a:p>
            <a:pPr lvl="0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2. Разработать и сформировать систему педагогической деятельности по развитию творческих и коммуникативных способностей детей дошкольного возраста посредством организации дополнительной образовательной услуги по изобразительной деятельности в ДОУ;</a:t>
            </a:r>
          </a:p>
          <a:p>
            <a:pPr lvl="0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3. Организовать взаимодействие всех участников образовательных отношений через совместную детско-родительскую творческую деятельность и проведение творческих конкурсов внутри ДОУ.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Наборы нетрадиционных материалов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71030_140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556792"/>
            <a:ext cx="8028384" cy="4515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Педагогические технологии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339752" y="980728"/>
            <a:ext cx="6552728" cy="561662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информационно-коммуникационные технологии </a:t>
            </a:r>
            <a:r>
              <a:rPr lang="ru-RU" sz="2600" b="0" dirty="0" smtClean="0">
                <a:solidFill>
                  <a:schemeClr val="accent1">
                    <a:lumMod val="75000"/>
                  </a:schemeClr>
                </a:solidFill>
              </a:rPr>
              <a:t>(показ </a:t>
            </a:r>
            <a:r>
              <a:rPr lang="ru-RU" sz="2600" b="0" dirty="0" err="1" smtClean="0">
                <a:solidFill>
                  <a:schemeClr val="accent1">
                    <a:lumMod val="75000"/>
                  </a:schemeClr>
                </a:solidFill>
              </a:rPr>
              <a:t>мультимедийных</a:t>
            </a:r>
            <a:r>
              <a:rPr lang="ru-RU" sz="2600" b="0" dirty="0" smtClean="0">
                <a:solidFill>
                  <a:schemeClr val="accent1">
                    <a:lumMod val="75000"/>
                  </a:schemeClr>
                </a:solidFill>
              </a:rPr>
              <a:t> презентаций, </a:t>
            </a:r>
            <a:r>
              <a:rPr lang="ru-RU" sz="2600" b="0" dirty="0" err="1" smtClean="0">
                <a:solidFill>
                  <a:schemeClr val="accent1">
                    <a:lumMod val="75000"/>
                  </a:schemeClr>
                </a:solidFill>
              </a:rPr>
              <a:t>аудио-визуальных</a:t>
            </a:r>
            <a:r>
              <a:rPr lang="ru-RU" sz="2600" b="0" dirty="0" smtClean="0">
                <a:solidFill>
                  <a:schemeClr val="accent1">
                    <a:lumMod val="75000"/>
                  </a:schemeClr>
                </a:solidFill>
              </a:rPr>
              <a:t> продуктов);</a:t>
            </a:r>
          </a:p>
          <a:p>
            <a:pPr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Здоровье сберегающие 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технологии</a:t>
            </a:r>
            <a:r>
              <a:rPr lang="ru-RU" sz="2600" b="0" dirty="0" smtClean="0">
                <a:solidFill>
                  <a:schemeClr val="accent1">
                    <a:lumMod val="75000"/>
                  </a:schemeClr>
                </a:solidFill>
              </a:rPr>
              <a:t> (гимнастика для глаз, физкультурно-оздоровительные паузы, музыкальные паузы,    пальчиковая гимнастика, смена динамических поз);</a:t>
            </a:r>
          </a:p>
          <a:p>
            <a:pPr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игровые технологии;</a:t>
            </a:r>
          </a:p>
          <a:p>
            <a:pPr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технологию уровневой дифференциации;</a:t>
            </a:r>
          </a:p>
          <a:p>
            <a:pPr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личностно-ориентированную технологию.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8489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Принципы работы: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771800" y="1700808"/>
            <a:ext cx="6120680" cy="4879430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от простого к сложному</a:t>
            </a:r>
            <a:r>
              <a:rPr lang="ru-RU" sz="2600" b="0" dirty="0" smtClean="0">
                <a:solidFill>
                  <a:schemeClr val="accent1">
                    <a:lumMod val="75000"/>
                  </a:schemeClr>
                </a:solidFill>
              </a:rPr>
              <a:t>, где предусмотрен переход от простых занятий к сложным;</a:t>
            </a:r>
          </a:p>
          <a:p>
            <a:pPr lvl="0"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принцип наглядности</a:t>
            </a:r>
            <a:r>
              <a:rPr lang="ru-RU" sz="2600" b="0" dirty="0" smtClean="0">
                <a:solidFill>
                  <a:schemeClr val="accent1">
                    <a:lumMod val="75000"/>
                  </a:schemeClr>
                </a:solidFill>
              </a:rPr>
              <a:t>, так как у детей лучше развита наглядно-образная память;</a:t>
            </a:r>
          </a:p>
          <a:p>
            <a:pPr lvl="0"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принцип индивидуальности</a:t>
            </a:r>
            <a:r>
              <a:rPr lang="ru-RU" sz="2600" b="0" dirty="0" smtClean="0">
                <a:solidFill>
                  <a:schemeClr val="accent1">
                    <a:lumMod val="75000"/>
                  </a:schemeClr>
                </a:solidFill>
              </a:rPr>
              <a:t>, который обеспечивает вовлечение каждого ребенка в творческий процесс;</a:t>
            </a:r>
          </a:p>
          <a:p>
            <a:pPr lvl="0"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связь обучения с жизнью</a:t>
            </a:r>
            <a:r>
              <a:rPr lang="ru-RU" sz="2600" b="0" dirty="0" smtClean="0">
                <a:solidFill>
                  <a:schemeClr val="accent1">
                    <a:lumMod val="75000"/>
                  </a:schemeClr>
                </a:solidFill>
              </a:rPr>
              <a:t>: изображение опирается на впечатления полученные ребенком от окружающей действительности.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8489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Техники нетрадиционного рисования, используемые в работе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39552" y="1124744"/>
          <a:ext cx="8208912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4104456"/>
              </a:tblGrid>
              <a:tr h="5472608">
                <a:tc>
                  <a:txBody>
                    <a:bodyPr/>
                    <a:lstStyle/>
                    <a:p>
                      <a:pPr lvl="0" algn="ctr"/>
                      <a:r>
                        <a:rPr kumimoji="0" lang="en-US" sz="1800" b="1" i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kumimoji="0" lang="ru-RU" sz="1800" b="1" i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младшая группа:</a:t>
                      </a:r>
                    </a:p>
                    <a:p>
                      <a:pPr lvl="0"/>
                      <a:endParaRPr kumimoji="0" lang="ru-RU" sz="1800" b="1" kern="1200" baseline="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ru-RU" sz="18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</a:t>
                      </a:r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исование пальчиками, ладошками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Рисование тычками из поролона, ватными палочками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Печатание растительными элементами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Печатание фактурной бумагой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Печатание пенопластом</a:t>
                      </a:r>
                    </a:p>
                    <a:p>
                      <a:endParaRPr kumimoji="0" lang="ru-RU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 средней группе добавляются:</a:t>
                      </a:r>
                    </a:p>
                    <a:p>
                      <a:endParaRPr kumimoji="0" lang="ru-RU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Рисование свечой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Рисование мелом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Рисование сухой, жёсткой кистью</a:t>
                      </a:r>
                    </a:p>
                    <a:p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 старшей группе добавляются:</a:t>
                      </a:r>
                    </a:p>
                    <a:p>
                      <a:pPr lvl="0"/>
                      <a:endParaRPr kumimoji="0" lang="ru-RU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ru-RU" sz="1800" b="1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Кляксография</a:t>
                      </a:r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с трубочкой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Монотипия предметная</a:t>
                      </a:r>
                    </a:p>
                    <a:p>
                      <a:pPr lvl="0"/>
                      <a:r>
                        <a:rPr kumimoji="0" lang="ru-RU" sz="1800" b="1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Набрызг</a:t>
                      </a:r>
                      <a:endParaRPr kumimoji="0" lang="ru-RU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Восковые мелки + акварель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Оттиск смятой бумагой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Оттиск пробкой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Рисование поролоном</a:t>
                      </a:r>
                    </a:p>
                    <a:p>
                      <a:endParaRPr kumimoji="0" lang="ru-RU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800" b="1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 подготовительной группе:</a:t>
                      </a: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Тиснение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Рисование по сырому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Рисование цветным клейстером, крупой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Чёрно-белый </a:t>
                      </a:r>
                      <a:r>
                        <a:rPr kumimoji="0" lang="ru-RU" sz="1800" b="1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граттаж</a:t>
                      </a:r>
                      <a:endParaRPr kumimoji="0" lang="ru-RU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ru-RU" sz="1800" b="1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Ниткография</a:t>
                      </a:r>
                      <a:endParaRPr kumimoji="0" lang="ru-RU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Монотипия пейзажная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Расчёсывание краски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1113</TotalTime>
  <Words>694</Words>
  <Application>Microsoft Office PowerPoint</Application>
  <PresentationFormat>Экран (4:3)</PresentationFormat>
  <Paragraphs>125</Paragraphs>
  <Slides>48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Начальная</vt:lpstr>
      <vt:lpstr>Нетрадиционные техники рисования</vt:lpstr>
      <vt:lpstr>НОРМАТИВНЫЕ ДОКУМЕНТЫ</vt:lpstr>
      <vt:lpstr>Слайд 3</vt:lpstr>
      <vt:lpstr>Основное направление педагогической  деятельности</vt:lpstr>
      <vt:lpstr>ЗАДАЧИ</vt:lpstr>
      <vt:lpstr>Наборы нетрадиционных материалов </vt:lpstr>
      <vt:lpstr>Педагогические технологии</vt:lpstr>
      <vt:lpstr>Принципы работы:</vt:lpstr>
      <vt:lpstr>Техники нетрадиционного рисования, используемые в работе</vt:lpstr>
      <vt:lpstr>Рисование пальчиком</vt:lpstr>
      <vt:lpstr>Печать ладошкой</vt:lpstr>
      <vt:lpstr>Восковые мелки и акварель</vt:lpstr>
      <vt:lpstr>Рисование восковым карандашом</vt:lpstr>
      <vt:lpstr>Печать растительными элементами</vt:lpstr>
      <vt:lpstr>Печать скомканной бумагой</vt:lpstr>
      <vt:lpstr>Рисование сухой жесткой кистью</vt:lpstr>
      <vt:lpstr>Рисование поролоном</vt:lpstr>
      <vt:lpstr>Слайд 18</vt:lpstr>
      <vt:lpstr>Печать поролоном</vt:lpstr>
      <vt:lpstr>Печать ладошкой</vt:lpstr>
      <vt:lpstr>Слайд 21</vt:lpstr>
      <vt:lpstr>Смешанные техники</vt:lpstr>
      <vt:lpstr>Печать фактурной бумагой</vt:lpstr>
      <vt:lpstr>Печать пенопластом</vt:lpstr>
      <vt:lpstr>Рисование мелом</vt:lpstr>
      <vt:lpstr>Кляксография с трубочкой</vt:lpstr>
      <vt:lpstr>Кляксография предметная</vt:lpstr>
      <vt:lpstr>Набрызг</vt:lpstr>
      <vt:lpstr>Смешанная техника</vt:lpstr>
      <vt:lpstr>Оттиск пробкой</vt:lpstr>
      <vt:lpstr>Тиснение</vt:lpstr>
      <vt:lpstr>Штриховка</vt:lpstr>
      <vt:lpstr>Рисование крупой</vt:lpstr>
      <vt:lpstr>Рисование по мокрой бумаге</vt:lpstr>
      <vt:lpstr>Черно-белый граттаж</vt:lpstr>
      <vt:lpstr>Цветной граттаж</vt:lpstr>
      <vt:lpstr>Ниткография</vt:lpstr>
      <vt:lpstr>Монотипия пейзажная</vt:lpstr>
      <vt:lpstr>Расчесывание краски</vt:lpstr>
      <vt:lpstr>Рисование ватными палочками</vt:lpstr>
      <vt:lpstr>Рисование углем</vt:lpstr>
      <vt:lpstr>Рисование ладошкой, пальцами</vt:lpstr>
      <vt:lpstr>Рисование по мятой бумаге</vt:lpstr>
      <vt:lpstr>Рисование по мятой бумаге</vt:lpstr>
      <vt:lpstr>Слайд 45</vt:lpstr>
      <vt:lpstr>Результаты педагогической деятельности по использованию нетрадиционных техник рисования:</vt:lpstr>
      <vt:lpstr>Формы работы с родителями</vt:lpstr>
      <vt:lpstr>Перпективы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</dc:creator>
  <cp:lastModifiedBy>Дарья Словягина</cp:lastModifiedBy>
  <cp:revision>97</cp:revision>
  <dcterms:created xsi:type="dcterms:W3CDTF">2012-11-15T05:38:04Z</dcterms:created>
  <dcterms:modified xsi:type="dcterms:W3CDTF">2024-10-04T11:45:52Z</dcterms:modified>
</cp:coreProperties>
</file>