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6" r:id="rId5"/>
    <p:sldId id="259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60" r:id="rId15"/>
    <p:sldId id="261" r:id="rId16"/>
    <p:sldId id="262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63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27" autoAdjust="0"/>
  </p:normalViewPr>
  <p:slideViewPr>
    <p:cSldViewPr>
      <p:cViewPr varScale="1">
        <p:scale>
          <a:sx n="81" d="100"/>
          <a:sy n="81" d="100"/>
        </p:scale>
        <p:origin x="786" y="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6AB467-6121-4AB3-8F53-43DB35B62C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3110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C91F15-CE30-4177-B1B7-2132A5572E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3737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170D60-FB50-457F-9338-6127D23706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115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03E081-5A8D-4DD0-B59C-E6289CB15F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6289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9856FE-63EA-4727-B992-B42442B94C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987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26E195-7598-476B-A63B-4B8552EBDB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9689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B08C2-9569-485E-8601-6C31AC46489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1073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007052-C387-4C63-AC70-8A2C870761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8656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8A6F65-E550-4621-8B5F-9D4E685FDF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6827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9E58EF-9449-4140-84E3-E194966262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93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4CF4F9-0B20-4F16-AFB8-89DEA92878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3725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FCC2B16-CCD6-4B44-819F-243FF7C95BB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37.png"/><Relationship Id="rId7" Type="http://schemas.openxmlformats.org/officeDocument/2006/relationships/image" Target="../media/image10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gif"/><Relationship Id="rId11" Type="http://schemas.openxmlformats.org/officeDocument/2006/relationships/image" Target="../media/image42.jpeg"/><Relationship Id="rId5" Type="http://schemas.openxmlformats.org/officeDocument/2006/relationships/hyperlink" Target="http://smajliki.ru/smilie-702621543.html" TargetMode="External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3.jpeg"/><Relationship Id="rId7" Type="http://schemas.openxmlformats.org/officeDocument/2006/relationships/image" Target="../media/image46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10.gif"/><Relationship Id="rId10" Type="http://schemas.openxmlformats.org/officeDocument/2006/relationships/image" Target="../media/image35.jpeg"/><Relationship Id="rId4" Type="http://schemas.openxmlformats.org/officeDocument/2006/relationships/image" Target="../media/image44.jpeg"/><Relationship Id="rId9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10.gif"/><Relationship Id="rId7" Type="http://schemas.openxmlformats.org/officeDocument/2006/relationships/image" Target="../media/image53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gif"/><Relationship Id="rId10" Type="http://schemas.openxmlformats.org/officeDocument/2006/relationships/image" Target="../media/image35.jpeg"/><Relationship Id="rId4" Type="http://schemas.openxmlformats.org/officeDocument/2006/relationships/image" Target="../media/image50.gif"/><Relationship Id="rId9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35.jpeg"/><Relationship Id="rId3" Type="http://schemas.openxmlformats.org/officeDocument/2006/relationships/image" Target="../media/image56.jpeg"/><Relationship Id="rId7" Type="http://schemas.openxmlformats.org/officeDocument/2006/relationships/hyperlink" Target="http://cards.yandex.ru/card.xml?card_id=846" TargetMode="External"/><Relationship Id="rId12" Type="http://schemas.openxmlformats.org/officeDocument/2006/relationships/image" Target="../media/image5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gif"/><Relationship Id="rId11" Type="http://schemas.openxmlformats.org/officeDocument/2006/relationships/image" Target="../media/image62.jpeg"/><Relationship Id="rId5" Type="http://schemas.openxmlformats.org/officeDocument/2006/relationships/image" Target="../media/image57.gif"/><Relationship Id="rId10" Type="http://schemas.openxmlformats.org/officeDocument/2006/relationships/image" Target="../media/image61.jpeg"/><Relationship Id="rId4" Type="http://schemas.openxmlformats.org/officeDocument/2006/relationships/image" Target="../media/image10.gif"/><Relationship Id="rId9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10.gif"/><Relationship Id="rId7" Type="http://schemas.openxmlformats.org/officeDocument/2006/relationships/image" Target="../media/image66.jpeg"/><Relationship Id="rId12" Type="http://schemas.openxmlformats.org/officeDocument/2006/relationships/image" Target="../media/image71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11" Type="http://schemas.openxmlformats.org/officeDocument/2006/relationships/image" Target="../media/image70.jpeg"/><Relationship Id="rId5" Type="http://schemas.openxmlformats.org/officeDocument/2006/relationships/image" Target="../media/image64.jpeg"/><Relationship Id="rId10" Type="http://schemas.openxmlformats.org/officeDocument/2006/relationships/image" Target="../media/image69.jpeg"/><Relationship Id="rId4" Type="http://schemas.openxmlformats.org/officeDocument/2006/relationships/image" Target="../media/image51.gif"/><Relationship Id="rId9" Type="http://schemas.openxmlformats.org/officeDocument/2006/relationships/image" Target="../media/image6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10.gif"/><Relationship Id="rId7" Type="http://schemas.openxmlformats.org/officeDocument/2006/relationships/image" Target="../media/image76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11" Type="http://schemas.openxmlformats.org/officeDocument/2006/relationships/image" Target="../media/image35.jpeg"/><Relationship Id="rId5" Type="http://schemas.openxmlformats.org/officeDocument/2006/relationships/image" Target="../media/image74.jpeg"/><Relationship Id="rId10" Type="http://schemas.openxmlformats.org/officeDocument/2006/relationships/image" Target="../media/image79.jpeg"/><Relationship Id="rId4" Type="http://schemas.openxmlformats.org/officeDocument/2006/relationships/image" Target="../media/image73.gif"/><Relationship Id="rId9" Type="http://schemas.openxmlformats.org/officeDocument/2006/relationships/image" Target="../media/image7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10.gif"/><Relationship Id="rId7" Type="http://schemas.openxmlformats.org/officeDocument/2006/relationships/image" Target="../media/image83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gif"/><Relationship Id="rId10" Type="http://schemas.openxmlformats.org/officeDocument/2006/relationships/image" Target="../media/image35.jpeg"/><Relationship Id="rId4" Type="http://schemas.openxmlformats.org/officeDocument/2006/relationships/image" Target="../media/image73.gif"/><Relationship Id="rId9" Type="http://schemas.openxmlformats.org/officeDocument/2006/relationships/image" Target="../media/image8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gif"/><Relationship Id="rId7" Type="http://schemas.openxmlformats.org/officeDocument/2006/relationships/image" Target="../media/image10.gif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gif"/><Relationship Id="rId5" Type="http://schemas.openxmlformats.org/officeDocument/2006/relationships/image" Target="../media/image89.gif"/><Relationship Id="rId4" Type="http://schemas.openxmlformats.org/officeDocument/2006/relationships/image" Target="../media/image88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gif"/><Relationship Id="rId7" Type="http://schemas.openxmlformats.org/officeDocument/2006/relationships/image" Target="../media/image10.gif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gif"/><Relationship Id="rId5" Type="http://schemas.openxmlformats.org/officeDocument/2006/relationships/image" Target="../media/image94.gif"/><Relationship Id="rId4" Type="http://schemas.openxmlformats.org/officeDocument/2006/relationships/image" Target="../media/image93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10.gif"/><Relationship Id="rId7" Type="http://schemas.openxmlformats.org/officeDocument/2006/relationships/image" Target="../media/image100.gif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gif"/><Relationship Id="rId5" Type="http://schemas.openxmlformats.org/officeDocument/2006/relationships/image" Target="../media/image98.gif"/><Relationship Id="rId4" Type="http://schemas.openxmlformats.org/officeDocument/2006/relationships/image" Target="../media/image97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gif"/><Relationship Id="rId7" Type="http://schemas.openxmlformats.org/officeDocument/2006/relationships/image" Target="../media/image10.gif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gif"/><Relationship Id="rId5" Type="http://schemas.openxmlformats.org/officeDocument/2006/relationships/image" Target="../media/image104.gif"/><Relationship Id="rId4" Type="http://schemas.openxmlformats.org/officeDocument/2006/relationships/image" Target="../media/image103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10.gif"/><Relationship Id="rId7" Type="http://schemas.openxmlformats.org/officeDocument/2006/relationships/image" Target="../media/image109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hyperlink" Target="http://www.robotown.ru/index.php?productID=135" TargetMode="External"/><Relationship Id="rId9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35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10.gif"/><Relationship Id="rId7" Type="http://schemas.openxmlformats.org/officeDocument/2006/relationships/image" Target="../media/image119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jpeg"/><Relationship Id="rId5" Type="http://schemas.openxmlformats.org/officeDocument/2006/relationships/image" Target="../media/image117.gif"/><Relationship Id="rId4" Type="http://schemas.openxmlformats.org/officeDocument/2006/relationships/image" Target="../media/image116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gif"/><Relationship Id="rId3" Type="http://schemas.openxmlformats.org/officeDocument/2006/relationships/image" Target="../media/image37.png"/><Relationship Id="rId7" Type="http://schemas.openxmlformats.org/officeDocument/2006/relationships/image" Target="../media/image38.gif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majliki.ru/smilie-702621543.html" TargetMode="Externa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10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0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09800"/>
            <a:ext cx="9144000" cy="762000"/>
          </a:xfrm>
        </p:spPr>
        <p:txBody>
          <a:bodyPr/>
          <a:lstStyle/>
          <a:p>
            <a:pPr eaLnBrk="1" hangingPunct="1"/>
            <a:r>
              <a:rPr lang="ru-RU" altLang="ru-RU" b="1" dirty="0" smtClean="0"/>
              <a:t>Графические диктанты</a:t>
            </a:r>
            <a:br>
              <a:rPr lang="ru-RU" altLang="ru-RU" b="1" dirty="0" smtClean="0"/>
            </a:br>
            <a:r>
              <a:rPr lang="ru-RU" altLang="ru-RU" b="1" dirty="0" smtClean="0"/>
              <a:t>(Рисование по клеточкам)</a:t>
            </a:r>
            <a:br>
              <a:rPr lang="ru-RU" altLang="ru-RU" b="1" dirty="0" smtClean="0"/>
            </a:br>
            <a:r>
              <a:rPr lang="ru-RU" altLang="ru-RU" b="1" dirty="0" smtClean="0"/>
              <a:t>детям от 5 – 10 лет</a:t>
            </a:r>
            <a:endParaRPr lang="ru-RU" altLang="ru-RU" dirty="0" smtClean="0"/>
          </a:p>
        </p:txBody>
      </p:sp>
      <p:pic>
        <p:nvPicPr>
          <p:cNvPr id="2052" name="Picture 5" descr="http://animashky.ru/flist/3dpeople/21/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029200"/>
            <a:ext cx="1371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7" descr="http://s50.radikal.ru/i129/1005/07/479862ddf49b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975" y="4495800"/>
            <a:ext cx="11620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Box 74"/>
          <p:cNvSpPr txBox="1"/>
          <p:nvPr/>
        </p:nvSpPr>
        <p:spPr>
          <a:xfrm>
            <a:off x="8103041" y="848901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3</a:t>
            </a:r>
            <a:r>
              <a:rPr lang="ru-RU" sz="3600" b="1" dirty="0" smtClean="0"/>
              <a:t>  </a:t>
            </a:r>
          </a:p>
          <a:p>
            <a:r>
              <a:rPr lang="ru-RU" sz="3600" b="1" dirty="0"/>
              <a:t>1</a:t>
            </a:r>
            <a:r>
              <a:rPr lang="ru-RU" sz="3600" b="1" dirty="0" smtClean="0"/>
              <a:t> 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3</a:t>
            </a:r>
            <a:endParaRPr lang="ru-RU" sz="3600" b="1" dirty="0" smtClean="0"/>
          </a:p>
          <a:p>
            <a:r>
              <a:rPr lang="ru-RU" sz="3600" b="1" dirty="0" smtClean="0"/>
              <a:t>1</a:t>
            </a:r>
          </a:p>
          <a:p>
            <a:r>
              <a:rPr lang="ru-RU" sz="3600" b="1" dirty="0"/>
              <a:t>2</a:t>
            </a:r>
            <a:endParaRPr lang="ru-RU" sz="3600" b="1" dirty="0" smtClean="0"/>
          </a:p>
          <a:p>
            <a:r>
              <a:rPr lang="ru-RU" sz="3600" b="1" dirty="0" smtClean="0"/>
              <a:t>3</a:t>
            </a:r>
          </a:p>
          <a:p>
            <a:r>
              <a:rPr lang="ru-RU" sz="3600" b="1" dirty="0" smtClean="0"/>
              <a:t>1</a:t>
            </a:r>
            <a:endParaRPr lang="ru-RU" sz="3600" b="1" dirty="0"/>
          </a:p>
        </p:txBody>
      </p:sp>
      <p:sp>
        <p:nvSpPr>
          <p:cNvPr id="74" name="TextBox 73"/>
          <p:cNvSpPr txBox="1"/>
          <p:nvPr/>
        </p:nvSpPr>
        <p:spPr>
          <a:xfrm>
            <a:off x="7020272" y="848901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3</a:t>
            </a:r>
          </a:p>
          <a:p>
            <a:r>
              <a:rPr lang="ru-RU" sz="3600" b="1" dirty="0" smtClean="0"/>
              <a:t>2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 smtClean="0"/>
              <a:t>3  </a:t>
            </a:r>
          </a:p>
          <a:p>
            <a:r>
              <a:rPr lang="ru-RU" sz="3600" b="1" dirty="0" smtClean="0"/>
              <a:t>1 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3</a:t>
            </a:r>
            <a:endParaRPr lang="ru-RU" sz="3600" b="1" dirty="0" smtClean="0"/>
          </a:p>
          <a:p>
            <a:r>
              <a:rPr lang="ru-RU" sz="3600" b="1" dirty="0" smtClean="0"/>
              <a:t>3</a:t>
            </a:r>
            <a:endParaRPr lang="ru-RU" sz="3600" b="1" dirty="0"/>
          </a:p>
        </p:txBody>
      </p:sp>
      <p:pic>
        <p:nvPicPr>
          <p:cNvPr id="58" name="Picture 6" descr="http://hdjpg.ru/img/picture/Jun/19/e68010cc0f64356a3e6c94536011e9b3/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806967" y="-475155"/>
            <a:ext cx="3302598" cy="493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5958076" y="836712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1</a:t>
            </a:r>
            <a:r>
              <a:rPr lang="ru-RU" sz="3600" b="1" dirty="0" smtClean="0"/>
              <a:t>  </a:t>
            </a:r>
          </a:p>
          <a:p>
            <a:r>
              <a:rPr lang="ru-RU" sz="3600" b="1" dirty="0"/>
              <a:t>2</a:t>
            </a:r>
            <a:r>
              <a:rPr lang="ru-RU" sz="3600" b="1" dirty="0" smtClean="0"/>
              <a:t> </a:t>
            </a:r>
          </a:p>
          <a:p>
            <a:r>
              <a:rPr lang="ru-RU" sz="3600" b="1" dirty="0" smtClean="0"/>
              <a:t>2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 smtClean="0"/>
              <a:t>2</a:t>
            </a:r>
          </a:p>
          <a:p>
            <a:r>
              <a:rPr lang="ru-RU" sz="3600" b="1" dirty="0"/>
              <a:t>2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 smtClean="0"/>
              <a:t>1</a:t>
            </a:r>
            <a:endParaRPr lang="ru-RU" sz="3600" b="1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7408606" y="320470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461554" y="3212976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6313346" y="2780928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1547664" y="3644671"/>
            <a:ext cx="1074554" cy="6732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063552" y="5272003"/>
            <a:ext cx="0" cy="56977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3156146" y="4742948"/>
            <a:ext cx="566716" cy="841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707904" y="5779932"/>
            <a:ext cx="1131433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4816477" y="5231041"/>
            <a:ext cx="0" cy="548891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3707904" y="4743994"/>
            <a:ext cx="3116" cy="103593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172976" y="4751366"/>
            <a:ext cx="3597" cy="1060277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2047254" y="5269714"/>
            <a:ext cx="550758" cy="2289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4793618" y="5229200"/>
            <a:ext cx="45719" cy="72008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1532230" y="3103025"/>
            <a:ext cx="15434" cy="54837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616403" y="3645024"/>
            <a:ext cx="0" cy="167208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2051720" y="5800269"/>
            <a:ext cx="1092584" cy="1137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6428194" y="429309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369493" y="4956570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379592" y="1003881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6279986" y="1735862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6433175" y="208356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6313346" y="3929015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444208" y="6237312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ПРОВЕРКА</a:t>
            </a:r>
            <a:endParaRPr lang="ru-RU" sz="1600" b="1" dirty="0"/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8445735" y="4972195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1509977" y="3090096"/>
            <a:ext cx="1634327" cy="6732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3144304" y="2541268"/>
            <a:ext cx="15434" cy="54837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2622218" y="2580029"/>
            <a:ext cx="550758" cy="2289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2622218" y="910234"/>
            <a:ext cx="0" cy="167208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2641102" y="901979"/>
            <a:ext cx="1634327" cy="6732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4250609" y="869184"/>
            <a:ext cx="0" cy="167208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3722862" y="2530497"/>
            <a:ext cx="550758" cy="2289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 flipV="1">
            <a:off x="3725743" y="2541268"/>
            <a:ext cx="15434" cy="54837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3722862" y="3090096"/>
            <a:ext cx="1634327" cy="6732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 flipV="1">
            <a:off x="5328544" y="3098869"/>
            <a:ext cx="15434" cy="54837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4212551" y="3638024"/>
            <a:ext cx="1131433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4250609" y="3597630"/>
            <a:ext cx="0" cy="167208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 flipV="1">
            <a:off x="4256667" y="5236896"/>
            <a:ext cx="566716" cy="841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http://worldartsme.com/?module=images&amp;act=download&amp;url=green-robot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63" y="0"/>
            <a:ext cx="1843317" cy="276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6" name="Прямая со стрелкой 75"/>
          <p:cNvCxnSpPr/>
          <p:nvPr/>
        </p:nvCxnSpPr>
        <p:spPr>
          <a:xfrm flipV="1">
            <a:off x="7433223" y="431773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8384232" y="1705226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8532744" y="2119921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flipH="1">
            <a:off x="8437351" y="3905347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8454119" y="2820373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8532440" y="4347656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7452320" y="208356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7371350" y="2789776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8532440" y="101551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V="1">
            <a:off x="7452320" y="1003881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H="1">
            <a:off x="7325632" y="1737592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8504097" y="3213090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flipH="1">
            <a:off x="7340305" y="3907063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7360153" y="4951911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33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50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500"/>
                            </p:stCondLst>
                            <p:childTnLst>
                              <p:par>
                                <p:cTn id="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1500"/>
                            </p:stCondLst>
                            <p:childTnLst>
                              <p:par>
                                <p:cTn id="9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5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3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45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6" descr="http://hdjpg.ru/img/picture/Jun/19/e68010cc0f64356a3e6c94536011e9b3/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/>
          <a:stretch/>
        </p:blipFill>
        <p:spPr bwMode="auto">
          <a:xfrm rot="5400000">
            <a:off x="2632616" y="350494"/>
            <a:ext cx="1651299" cy="493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Прямая соединительная линия 70"/>
          <p:cNvCxnSpPr>
            <a:endCxn id="1027" idx="6"/>
          </p:cNvCxnSpPr>
          <p:nvPr/>
        </p:nvCxnSpPr>
        <p:spPr>
          <a:xfrm flipH="1" flipV="1">
            <a:off x="1017319" y="2497781"/>
            <a:ext cx="10606" cy="110555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8103041" y="1208941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4</a:t>
            </a:r>
          </a:p>
          <a:p>
            <a:r>
              <a:rPr lang="ru-RU" sz="3600" b="1" dirty="0" smtClean="0"/>
              <a:t>1  </a:t>
            </a:r>
          </a:p>
          <a:p>
            <a:r>
              <a:rPr lang="ru-RU" sz="3600" b="1" dirty="0"/>
              <a:t>1</a:t>
            </a:r>
            <a:r>
              <a:rPr lang="ru-RU" sz="3600" b="1" dirty="0" smtClean="0"/>
              <a:t> 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3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 smtClean="0"/>
              <a:t>2</a:t>
            </a:r>
            <a:endParaRPr lang="ru-RU" sz="3600" b="1" dirty="0"/>
          </a:p>
        </p:txBody>
      </p:sp>
      <p:sp>
        <p:nvSpPr>
          <p:cNvPr id="74" name="TextBox 73"/>
          <p:cNvSpPr txBox="1"/>
          <p:nvPr/>
        </p:nvSpPr>
        <p:spPr>
          <a:xfrm>
            <a:off x="7020272" y="1208941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 smtClean="0"/>
              <a:t>3</a:t>
            </a:r>
          </a:p>
          <a:p>
            <a:r>
              <a:rPr lang="ru-RU" sz="3600" b="1" dirty="0"/>
              <a:t>1</a:t>
            </a:r>
            <a:r>
              <a:rPr lang="ru-RU" sz="3600" b="1" dirty="0" smtClean="0"/>
              <a:t>  </a:t>
            </a:r>
          </a:p>
          <a:p>
            <a:r>
              <a:rPr lang="ru-RU" sz="3600" b="1" dirty="0" smtClean="0"/>
              <a:t>1 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 smtClean="0"/>
              <a:t>1</a:t>
            </a:r>
          </a:p>
          <a:p>
            <a:endParaRPr lang="ru-RU" sz="36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5958076" y="1196752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2  </a:t>
            </a:r>
          </a:p>
          <a:p>
            <a:r>
              <a:rPr lang="ru-RU" sz="3600" b="1" dirty="0"/>
              <a:t>4</a:t>
            </a:r>
            <a:r>
              <a:rPr lang="ru-RU" sz="3600" b="1" dirty="0" smtClean="0"/>
              <a:t> 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2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 smtClean="0"/>
              <a:t>4</a:t>
            </a:r>
          </a:p>
          <a:p>
            <a:endParaRPr lang="ru-RU" sz="3600" b="1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8532440" y="4126919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444208" y="192226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8437351" y="3689755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5364088" y="3615241"/>
            <a:ext cx="547624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162203" y="3038731"/>
            <a:ext cx="0" cy="56977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2073532" y="4700481"/>
            <a:ext cx="566716" cy="841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989387" y="2497781"/>
            <a:ext cx="1085511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074898" y="2497781"/>
            <a:ext cx="0" cy="221111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2631471" y="3556771"/>
            <a:ext cx="8777" cy="115212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3157737" y="3057600"/>
            <a:ext cx="2206351" cy="3943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971600" y="2461777"/>
            <a:ext cx="45719" cy="72008"/>
          </a:xfrm>
          <a:prstGeom prst="ellipse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5897982" y="3600702"/>
            <a:ext cx="0" cy="162849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5364088" y="3017609"/>
            <a:ext cx="0" cy="59090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2615911" y="3591966"/>
            <a:ext cx="546292" cy="11374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8533117" y="5179982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304384" y="2605993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7452320" y="137555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7306881" y="4287361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6433353" y="29748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444208" y="6237312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ПРОВЕРКА</a:t>
            </a:r>
            <a:endParaRPr lang="ru-RU" sz="1600" b="1" dirty="0"/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7371350" y="2085272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5334924" y="5226085"/>
            <a:ext cx="563058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5336983" y="5237784"/>
            <a:ext cx="0" cy="54837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4796187" y="5799816"/>
            <a:ext cx="550758" cy="228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4784166" y="5212955"/>
            <a:ext cx="0" cy="59230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621995" y="5253376"/>
            <a:ext cx="2174192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 flipV="1">
            <a:off x="2615912" y="5226085"/>
            <a:ext cx="12167" cy="53019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2101322" y="5785018"/>
            <a:ext cx="550758" cy="228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 flipV="1">
            <a:off x="2085744" y="5251438"/>
            <a:ext cx="15434" cy="54837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1547663" y="5253376"/>
            <a:ext cx="553659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1523470" y="3584457"/>
            <a:ext cx="24193" cy="1682622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 flipV="1">
            <a:off x="989387" y="3570083"/>
            <a:ext cx="566716" cy="841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flipV="1">
            <a:off x="8532440" y="2985973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8437351" y="2605993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7455089" y="2479961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flipH="1">
            <a:off x="8437616" y="4799485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6321730" y="4827533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7471120" y="4647884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6313346" y="1515377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V="1">
            <a:off x="6405152" y="4077072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H="1">
            <a:off x="7329733" y="3129989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7447638" y="3584457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flipH="1">
            <a:off x="8437351" y="1515246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6304384" y="3686037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Овал 79"/>
          <p:cNvSpPr/>
          <p:nvPr/>
        </p:nvSpPr>
        <p:spPr>
          <a:xfrm>
            <a:off x="1403648" y="2708919"/>
            <a:ext cx="152455" cy="19470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www.little-tales.ru/wp-content/uploads/2009/05/cherepah_tmb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265274"/>
            <a:ext cx="3528392" cy="193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8" name="Прямая со стрелкой 87"/>
          <p:cNvCxnSpPr/>
          <p:nvPr/>
        </p:nvCxnSpPr>
        <p:spPr>
          <a:xfrm>
            <a:off x="8532440" y="192226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18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5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5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5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50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500"/>
                            </p:stCondLst>
                            <p:childTnLst>
                              <p:par>
                                <p:cTn id="9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15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6" descr="http://hdjpg.ru/img/picture/Jun/19/e68010cc0f64356a3e6c94536011e9b3/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806967" y="70811"/>
            <a:ext cx="3302598" cy="493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Прямая соединительная линия 41"/>
          <p:cNvCxnSpPr>
            <a:endCxn id="55" idx="3"/>
          </p:cNvCxnSpPr>
          <p:nvPr/>
        </p:nvCxnSpPr>
        <p:spPr>
          <a:xfrm flipH="1" flipV="1">
            <a:off x="1521521" y="2013596"/>
            <a:ext cx="16732" cy="2170229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1571289" y="1992029"/>
            <a:ext cx="1607250" cy="5402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012160" y="1643603"/>
            <a:ext cx="492965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3</a:t>
            </a:r>
            <a:r>
              <a:rPr lang="ru-RU" sz="3600" b="1" dirty="0" smtClean="0"/>
              <a:t>  </a:t>
            </a:r>
          </a:p>
          <a:p>
            <a:r>
              <a:rPr lang="ru-RU" sz="3600" b="1" dirty="0" smtClean="0"/>
              <a:t>1  </a:t>
            </a:r>
          </a:p>
          <a:p>
            <a:r>
              <a:rPr lang="ru-RU" sz="3600" b="1" dirty="0"/>
              <a:t>4</a:t>
            </a:r>
            <a:endParaRPr lang="ru-RU" sz="3600" b="1" dirty="0" smtClean="0"/>
          </a:p>
          <a:p>
            <a:r>
              <a:rPr lang="ru-RU" sz="3600" b="1" dirty="0"/>
              <a:t>6</a:t>
            </a:r>
            <a:endParaRPr lang="ru-RU" sz="3600" b="1" dirty="0" smtClean="0"/>
          </a:p>
          <a:p>
            <a:r>
              <a:rPr lang="ru-RU" sz="3600" b="1" dirty="0"/>
              <a:t>2</a:t>
            </a:r>
            <a:endParaRPr lang="ru-RU" sz="3600" b="1" dirty="0" smtClean="0"/>
          </a:p>
          <a:p>
            <a:r>
              <a:rPr lang="ru-RU" sz="3600" b="1" dirty="0"/>
              <a:t>2</a:t>
            </a:r>
            <a:endParaRPr lang="ru-RU" sz="3600" b="1" dirty="0" smtClean="0"/>
          </a:p>
          <a:p>
            <a:endParaRPr lang="ru-RU" sz="1100" b="1" dirty="0" smtClean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2621169" y="4191847"/>
            <a:ext cx="6615" cy="1625337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4258550" y="4772471"/>
            <a:ext cx="0" cy="1032794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3707904" y="4725144"/>
            <a:ext cx="568070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8532440" y="450456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8384232" y="4141075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8384232" y="3025706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1514826" y="1974572"/>
            <a:ext cx="45719" cy="45719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3707904" y="4722924"/>
            <a:ext cx="0" cy="1092883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2627784" y="5805264"/>
            <a:ext cx="1080120" cy="10543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4257561" y="5815807"/>
            <a:ext cx="1061419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18980" y="2515484"/>
            <a:ext cx="0" cy="328978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139047" y="2539691"/>
            <a:ext cx="2237029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2092876" y="4183824"/>
            <a:ext cx="564076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139047" y="1994730"/>
            <a:ext cx="0" cy="561714"/>
          </a:xfrm>
          <a:prstGeom prst="line">
            <a:avLst/>
          </a:prstGeom>
          <a:ln w="76200">
            <a:solidFill>
              <a:srgbClr val="646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092876" y="4167505"/>
            <a:ext cx="0" cy="557639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973609" y="4160374"/>
            <a:ext cx="564076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1537685" y="4722924"/>
            <a:ext cx="0" cy="565944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989386" y="5281960"/>
            <a:ext cx="548299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960743" y="2416008"/>
            <a:ext cx="141019" cy="220904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H="1">
            <a:off x="1514826" y="4725144"/>
            <a:ext cx="586936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103371" y="1643603"/>
            <a:ext cx="492965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1</a:t>
            </a:r>
            <a:r>
              <a:rPr lang="ru-RU" sz="3600" b="1" dirty="0" smtClean="0"/>
              <a:t>  </a:t>
            </a:r>
          </a:p>
          <a:p>
            <a:r>
              <a:rPr lang="ru-RU" sz="3600" b="1" dirty="0"/>
              <a:t>2</a:t>
            </a:r>
            <a:r>
              <a:rPr lang="ru-RU" sz="3600" b="1" dirty="0" smtClean="0"/>
              <a:t>  </a:t>
            </a:r>
          </a:p>
          <a:p>
            <a:r>
              <a:rPr lang="ru-RU" sz="3600" b="1" dirty="0"/>
              <a:t>2</a:t>
            </a:r>
            <a:endParaRPr lang="ru-RU" sz="3600" b="1" dirty="0" smtClean="0"/>
          </a:p>
          <a:p>
            <a:r>
              <a:rPr lang="ru-RU" sz="3600" b="1" dirty="0"/>
              <a:t>3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endParaRPr lang="ru-RU" sz="1100" b="1" dirty="0" smtClean="0"/>
          </a:p>
        </p:txBody>
      </p:sp>
      <p:sp>
        <p:nvSpPr>
          <p:cNvPr id="60" name="TextBox 59"/>
          <p:cNvSpPr txBox="1"/>
          <p:nvPr/>
        </p:nvSpPr>
        <p:spPr>
          <a:xfrm>
            <a:off x="8039475" y="1643603"/>
            <a:ext cx="492965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1</a:t>
            </a:r>
            <a:r>
              <a:rPr lang="ru-RU" sz="3600" b="1" dirty="0" smtClean="0"/>
              <a:t>  </a:t>
            </a:r>
          </a:p>
          <a:p>
            <a:r>
              <a:rPr lang="ru-RU" sz="3600" b="1" dirty="0" smtClean="0"/>
              <a:t>1  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2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4</a:t>
            </a:r>
            <a:endParaRPr lang="ru-RU" sz="3600" b="1" dirty="0" smtClean="0"/>
          </a:p>
          <a:p>
            <a:endParaRPr lang="ru-RU" sz="1100" b="1" dirty="0" smtClean="0"/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6388552" y="1931635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>
            <a:off x="6380168" y="4141075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7541066" y="2339684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6388552" y="3052314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V="1">
            <a:off x="7570208" y="3436401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V="1">
            <a:off x="6514189" y="4496538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528376" y="3436401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>
            <a:off x="7448128" y="4141075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flipH="1">
            <a:off x="7456514" y="3025706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8501983" y="2376875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7577083" y="4556920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7443632" y="1932173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 flipV="1">
            <a:off x="989386" y="4160374"/>
            <a:ext cx="13387" cy="1097082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444208" y="6108403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ПРОВЕРКА</a:t>
            </a:r>
            <a:endParaRPr lang="ru-RU" sz="1600" b="1" dirty="0"/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6484327" y="2339684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H="1">
            <a:off x="8384232" y="1932173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 flipV="1">
            <a:off x="5358076" y="2512188"/>
            <a:ext cx="521891" cy="548416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6" name="Picture 4" descr="http://www.coollady.ru/puc/6/zveryata/S-138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9" b="7396"/>
          <a:stretch/>
        </p:blipFill>
        <p:spPr bwMode="auto">
          <a:xfrm flipH="1">
            <a:off x="2656952" y="108435"/>
            <a:ext cx="3417349" cy="209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2" name="Прямая со стрелкой 81"/>
          <p:cNvCxnSpPr/>
          <p:nvPr/>
        </p:nvCxnSpPr>
        <p:spPr>
          <a:xfrm flipV="1">
            <a:off x="8497823" y="3436401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23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5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5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6" descr="http://hdjpg.ru/img/picture/Jun/19/e68010cc0f64356a3e6c94536011e9b3/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806967" y="70811"/>
            <a:ext cx="3302598" cy="493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Прямая соединительная линия 41"/>
          <p:cNvCxnSpPr/>
          <p:nvPr/>
        </p:nvCxnSpPr>
        <p:spPr>
          <a:xfrm flipV="1">
            <a:off x="3158171" y="3613316"/>
            <a:ext cx="0" cy="2149773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2633643" y="3613316"/>
            <a:ext cx="56407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940152" y="1330890"/>
            <a:ext cx="4929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  <a:r>
              <a:rPr lang="ru-RU" sz="3600" b="1" dirty="0" smtClean="0">
                <a:solidFill>
                  <a:srgbClr val="C00000"/>
                </a:solidFill>
              </a:rPr>
              <a:t> 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1  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r>
              <a:rPr lang="ru-RU" sz="3600" b="1" dirty="0" smtClean="0">
                <a:solidFill>
                  <a:srgbClr val="C00000"/>
                </a:solidFill>
              </a:rPr>
              <a:t>3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r>
              <a:rPr lang="ru-RU" sz="3600" b="1" dirty="0">
                <a:solidFill>
                  <a:srgbClr val="C00000"/>
                </a:solidFill>
              </a:rPr>
              <a:t>3</a:t>
            </a:r>
            <a:endParaRPr lang="ru-RU" sz="1100" b="1" dirty="0" smtClean="0">
              <a:solidFill>
                <a:srgbClr val="C00000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4814305" y="1471271"/>
            <a:ext cx="6615" cy="162533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649331" y="892719"/>
            <a:ext cx="0" cy="55542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2633475" y="892719"/>
            <a:ext cx="1633555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6470679" y="4207018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295422" y="3779162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6227903" y="1628800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6352316" y="3060604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3151300" y="3601439"/>
            <a:ext cx="45719" cy="45719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4275043" y="892719"/>
            <a:ext cx="0" cy="55542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250229" y="1448139"/>
            <a:ext cx="56407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2085255" y="1471270"/>
            <a:ext cx="56407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085255" y="1463599"/>
            <a:ext cx="32950" cy="159429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2069399" y="3051603"/>
            <a:ext cx="56407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4256844" y="3051603"/>
            <a:ext cx="56407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2649331" y="3051603"/>
            <a:ext cx="0" cy="56171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4250229" y="3060604"/>
            <a:ext cx="0" cy="55542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3686153" y="4190990"/>
            <a:ext cx="564076" cy="50048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3122077" y="5763089"/>
            <a:ext cx="564076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3714519" y="3624299"/>
            <a:ext cx="6615" cy="105590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4256844" y="4163524"/>
            <a:ext cx="0" cy="55542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3686153" y="4707181"/>
            <a:ext cx="588890" cy="54553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3122077" y="1923211"/>
            <a:ext cx="657835" cy="713701"/>
          </a:xfrm>
          <a:prstGeom prst="ellipse">
            <a:avLst/>
          </a:prstGeom>
          <a:pattFill prst="lgCheck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H="1">
            <a:off x="3702954" y="3616024"/>
            <a:ext cx="56407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031363" y="1330890"/>
            <a:ext cx="492965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  <a:r>
              <a:rPr lang="ru-RU" sz="3600" b="1" dirty="0" smtClean="0">
                <a:solidFill>
                  <a:srgbClr val="C00000"/>
                </a:solidFill>
              </a:rPr>
              <a:t> 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1 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3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endParaRPr lang="ru-RU" sz="1100" b="1" dirty="0" smtClean="0">
              <a:solidFill>
                <a:srgbClr val="C0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967467" y="1330890"/>
            <a:ext cx="4929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9900"/>
                </a:solidFill>
              </a:rPr>
              <a:t>2  </a:t>
            </a:r>
          </a:p>
          <a:p>
            <a:r>
              <a:rPr lang="ru-RU" sz="3600" b="1" dirty="0" smtClean="0">
                <a:solidFill>
                  <a:srgbClr val="009900"/>
                </a:solidFill>
              </a:rPr>
              <a:t>1  </a:t>
            </a:r>
          </a:p>
          <a:p>
            <a:r>
              <a:rPr lang="ru-RU" sz="3600" b="1" dirty="0">
                <a:solidFill>
                  <a:srgbClr val="009900"/>
                </a:solidFill>
              </a:rPr>
              <a:t>1</a:t>
            </a:r>
            <a:endParaRPr lang="ru-RU" sz="3600" b="1" dirty="0" smtClean="0">
              <a:solidFill>
                <a:srgbClr val="009900"/>
              </a:solidFill>
            </a:endParaRPr>
          </a:p>
          <a:p>
            <a:r>
              <a:rPr lang="ru-RU" sz="3600" b="1" dirty="0">
                <a:solidFill>
                  <a:srgbClr val="009900"/>
                </a:solidFill>
              </a:rPr>
              <a:t>1</a:t>
            </a:r>
            <a:endParaRPr lang="ru-RU" sz="3600" b="1" dirty="0" smtClean="0">
              <a:solidFill>
                <a:srgbClr val="009900"/>
              </a:solidFill>
            </a:endParaRPr>
          </a:p>
          <a:p>
            <a:r>
              <a:rPr lang="ru-RU" sz="3600" b="1" dirty="0">
                <a:solidFill>
                  <a:srgbClr val="009900"/>
                </a:solidFill>
              </a:rPr>
              <a:t>1</a:t>
            </a:r>
            <a:endParaRPr lang="ru-RU" sz="3600" b="1" dirty="0" smtClean="0">
              <a:solidFill>
                <a:srgbClr val="009900"/>
              </a:solidFill>
            </a:endParaRPr>
          </a:p>
          <a:p>
            <a:r>
              <a:rPr lang="ru-RU" sz="3600" b="1" dirty="0">
                <a:solidFill>
                  <a:srgbClr val="009900"/>
                </a:solidFill>
              </a:rPr>
              <a:t>1</a:t>
            </a:r>
            <a:endParaRPr lang="ru-RU" sz="3600" b="1" dirty="0" smtClean="0">
              <a:solidFill>
                <a:srgbClr val="009900"/>
              </a:solidFill>
            </a:endParaRPr>
          </a:p>
          <a:p>
            <a:r>
              <a:rPr lang="ru-RU" sz="3600" b="1" dirty="0">
                <a:solidFill>
                  <a:srgbClr val="009900"/>
                </a:solidFill>
              </a:rPr>
              <a:t>4</a:t>
            </a:r>
            <a:endParaRPr lang="ru-RU" sz="1100" b="1" dirty="0" smtClean="0">
              <a:solidFill>
                <a:srgbClr val="009900"/>
              </a:solidFill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7361857" y="2244669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>
            <a:off x="6216110" y="2708920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7448366" y="2636912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V="1">
            <a:off x="8336871" y="2020291"/>
            <a:ext cx="211988" cy="22437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>
            <a:off x="8309805" y="3096608"/>
            <a:ext cx="216024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6330855" y="4957425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V="1">
            <a:off x="6323381" y="1992029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V="1">
            <a:off x="8391348" y="4772471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8392395" y="3688538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7448366" y="1488976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>
            <a:off x="7353473" y="4393444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flipH="1">
            <a:off x="7338791" y="3316049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7448366" y="3688538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8442865" y="1516405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8428329" y="2588141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8244187" y="4351034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2" name="Picture 4" descr="http://www.eduportal44.ru/Kostroma_EDU/Mdou_ds76/SiteAssets/SitePages/%D0%9A%D0%B0%D0%BB%D0%B5%D0%BD%D0%B4%D0%B0%D1%80%D1%8C%20%D1%81%D0%BE%D0%B1%D1%8B%D1%82%D0%B8%D0%B9/1233707616_romaski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7" t="12738" b="14286"/>
          <a:stretch/>
        </p:blipFill>
        <p:spPr bwMode="auto">
          <a:xfrm flipH="1">
            <a:off x="65294" y="3828362"/>
            <a:ext cx="1848184" cy="284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" name="Прямая соединительная линия 50"/>
          <p:cNvCxnSpPr/>
          <p:nvPr/>
        </p:nvCxnSpPr>
        <p:spPr>
          <a:xfrm flipV="1">
            <a:off x="3721134" y="5252719"/>
            <a:ext cx="0" cy="55542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444208" y="6108403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ПРОВЕРКА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5779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5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50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Root\Рабочий стол\картинки\Новая папка\grdiktant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7000"/>
            <a:ext cx="7848600" cy="657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4" descr="http://www.lenagold.ru/fon/clipart/m/malch/malch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838200"/>
            <a:ext cx="2743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6" descr="http://www.lenagold.ru/fon/clipart/k/knig/kniga1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4800600"/>
            <a:ext cx="1619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0" descr="http://www.lenagold.ru/fon/clipart/k/kar/karanda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715000"/>
            <a:ext cx="33528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C:\Documents and Settings\Root\Рабочий стол\картинки\Новая папка\grdiktant4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"/>
            <a:ext cx="85344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5" descr="http://rainbow-world.narod.ru/kids/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914400"/>
            <a:ext cx="6762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10" descr="http://www.lenagold.ru/fon/clipart/k/kar/karanda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324600"/>
            <a:ext cx="3733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1" descr="http://s9.rimg.info/18d4fe4e432762959454b5637960f7ec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276600"/>
            <a:ext cx="8953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88925"/>
            <a:ext cx="304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8" descr="http://tritroichki.narod.ru/glitter/blest86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9" descr="http://im4-tub.yandex.net/i?id=9561636-0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85800"/>
            <a:ext cx="1066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11" descr="http://im8-tub.yandex.net/i?id=98022426-0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3048000"/>
            <a:ext cx="13684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3" descr="http://im8-tub.yandex.net/i?id=100221101-0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743200"/>
            <a:ext cx="190500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5" descr="http://rainbow-world.narod.ru/kids/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143000"/>
            <a:ext cx="6762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5" descr="http://rainbow-world.narod.ru/kids/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762000"/>
            <a:ext cx="6762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http://rainbow-world.narod.ru/kids/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752600"/>
            <a:ext cx="6762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4" descr="C:\Documents and Settings\Root\Рабочий стол\картинки\Новая папка\grdiktant5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"/>
            <a:ext cx="80772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5" descr="http://www.lenagold.ru/fon/clipart/b/bum/bumag1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62000"/>
            <a:ext cx="23622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810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7" descr="http://im6-tub.yandex.net/i?id=128606222-0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029200"/>
            <a:ext cx="1981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9" descr="http://im0-tub.yandex.net/i?id=70292720-0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352800"/>
            <a:ext cx="13144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1" descr="http://im4-tub.yandex.net/i?id=130787251-0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13239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3" descr="http://im8-tub.yandex.net/i?id=2097938-0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953000"/>
            <a:ext cx="13335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0" descr="http://www.lenagold.ru/fon/clipart/k/kar/karanda6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172200"/>
            <a:ext cx="4343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C:\Documents and Settings\Root\Рабочий стол\картинки\Новая папка\grdiktant6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83820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810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5" descr="http://animashky.ru/flist/obludi/43/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381000"/>
            <a:ext cx="24987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6" descr="http://fantasyflash.ru/anime/book/image/book2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02798">
            <a:off x="247650" y="5664200"/>
            <a:ext cx="1023938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 descr="http://im2-tub.yandex.net/i?id=164517682-0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371600"/>
            <a:ext cx="13811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0" descr="http://im7-tub.yandex.net/i?id=36504886-0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819400"/>
            <a:ext cx="2362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2" descr="http://im0-tub.yandex.net/i?id=147133670-0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14287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14" descr="http://im2-tub.yandex.net/i?id=801175-0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29000"/>
            <a:ext cx="19050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 descr="http://www.lenagold.ru/fon/clipart/k/kar/karanda6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324600"/>
            <a:ext cx="4572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C:\Documents and Settings\Root\Рабочий стол\картинки\Новая папка\grdiktant7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83820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5" descr="http://animashky.ru/flist/obludi/43/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04800"/>
            <a:ext cx="1143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 descr="http://fantasyflash.ru/anime/book/image/book1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1219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8" descr=" 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800600"/>
            <a:ext cx="1371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0" descr="http://im8-tub.yandex.net/i?id=2337107-0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14600"/>
            <a:ext cx="17335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2" descr="http://im5-tub.yandex.net/i?id=7633218-0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743200"/>
            <a:ext cx="1752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14" descr="http://im5-tub.yandex.net/i?id=24116634-0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7620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5" descr="http://fantasyflash.ru/anime/book/image/book21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029200"/>
            <a:ext cx="990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10" descr="http://www.lenagold.ru/fon/clipart/k/kar/karanda64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248400"/>
            <a:ext cx="4191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Root\Рабочий стол\картинки\Новая папка\grdiktant8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"/>
            <a:ext cx="8610600" cy="653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0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5" descr="http://fantasyflash.ru/anime/book/image/book2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514600"/>
            <a:ext cx="12382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7" descr="http://im6-tub.yandex.net/i?id=90793861-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5715000"/>
            <a:ext cx="13906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9" descr="http://im7-tub.yandex.net/i?id=1282756-0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715000"/>
            <a:ext cx="1447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1" descr="http://im0-tub.yandex.net/i?id=114711049-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715000"/>
            <a:ext cx="14287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3" descr="http://im0-tub.yandex.net/i?id=113068328-0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57200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5" descr="http://im4-tub.yandex.net/i?id=88319263-0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419600"/>
            <a:ext cx="1428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7" descr="http://im5-tub.yandex.net/i?id=162311901-0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495800"/>
            <a:ext cx="1676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19" descr="http://im6-tub.yandex.net/i?id=57135227-0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43200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21" descr="http://im2-tub.yandex.net/i?id=84562104-0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0"/>
            <a:ext cx="15430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6354762"/>
          </a:xfrm>
        </p:spPr>
        <p:txBody>
          <a:bodyPr/>
          <a:lstStyle/>
          <a:p>
            <a:pPr fontAlgn="t"/>
            <a:r>
              <a:rPr lang="ru-RU" altLang="ru-RU" sz="2000" b="1" smtClean="0">
                <a:solidFill>
                  <a:srgbClr val="0070C0"/>
                </a:solidFill>
              </a:rPr>
              <a:t>Поступление в школу – важный момент в жизни ребенка и его родителей. Чем лучше ребенок будет подготовлен к школе психологически, эмоционально и интеллектуально, тем увереннее он будет себя чувствовать, тем легче у него пройдет адаптационный период в начальной школе. </a:t>
            </a:r>
            <a:br>
              <a:rPr lang="ru-RU" altLang="ru-RU" sz="2000" b="1" smtClean="0">
                <a:solidFill>
                  <a:srgbClr val="0070C0"/>
                </a:solidFill>
              </a:rPr>
            </a:br>
            <a:r>
              <a:rPr lang="ru-RU" altLang="ru-RU" sz="2000" b="1" smtClean="0">
                <a:solidFill>
                  <a:srgbClr val="0070C0"/>
                </a:solidFill>
              </a:rPr>
              <a:t>Графические диктанты для дошкольников хорошо помогают родителям и педагогам планомерно подготовить ребенка к школе и предотвратить такие типичные трудности в обучении, как неразвитость орфографической зоркости, неусидчивость и рассеянность. Регулярные занятия с данными графическими диктантами развивают у ребенка произвольное внимание, пространственное воображение, мелкую моторику пальцев рук, координацию движений, усидчивость</a:t>
            </a:r>
            <a:r>
              <a:rPr lang="ru-RU" altLang="ru-RU" sz="2000" smtClean="0"/>
              <a:t>.</a:t>
            </a:r>
          </a:p>
        </p:txBody>
      </p:sp>
      <p:pic>
        <p:nvPicPr>
          <p:cNvPr id="3075" name="Picture 4" descr="C:\Documents and Settings\Root\Рабочий стол\картинки\sova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105400"/>
            <a:ext cx="1752600" cy="16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6" descr="http://www.lenagold.ru/fon/clipart/k/knig/kniga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1981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8" descr="http://www.lenagold.ru/fon/clipart/d/dev/deva2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181600"/>
            <a:ext cx="1981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0" descr="http://www.lenagold.ru/fon/clipart/k/kar/karanda6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52400"/>
            <a:ext cx="1676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2" descr="http://www.lenagold.ru/fon/clipart/k/kar/karanda0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524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01980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Root\Рабочий стол\картинки\Новая папка\grdiktant1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812213" cy="665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04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5" descr="http://fantasyflash.ru/anime/book/image/book2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438400"/>
            <a:ext cx="1905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7" descr="http://im6-tub.yandex.net/i?id=85932318-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029200"/>
            <a:ext cx="9715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9" descr="http://im0-tub.yandex.net/i?id=7824048-0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029200"/>
            <a:ext cx="1600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1" descr="http://im0-tub.yandex.net/i?id=73712269-0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04800"/>
            <a:ext cx="1143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13" descr="http://im6-tub.yandex.net/i?id=99686488-0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2954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5" descr="http://im7-tub.yandex.net/i?id=133788165-0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09800"/>
            <a:ext cx="1905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7" descr="http://im7-tub.yandex.net/i?id=5285112-0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33400"/>
            <a:ext cx="98107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0" descr="http://www.lenagold.ru/fon/clipart/k/kar/karanda64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324600"/>
            <a:ext cx="449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Root\Рабочий стол\картинки\Новая папка\grdiktant15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540067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04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5" descr="http://fantasyflash.ru/anime/book/image/book2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648200"/>
            <a:ext cx="1600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7" descr="http://fantasyflash.ru/anime/book/image/book10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1295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9" descr="http://im3-tub.yandex.net/i?id=27743302-0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953000"/>
            <a:ext cx="1981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1" descr="http://im0-tub.yandex.net/i?id=118276255-0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5528">
            <a:off x="7008813" y="2889250"/>
            <a:ext cx="149701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3" descr="http://im3-tub.yandex.net/i?id=76766109-0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81000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15" descr="http://im0-tub.yandex.net/i?id=125932904-0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908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0" descr="http://www.lenagold.ru/fon/clipart/k/kar/karanda6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096000"/>
            <a:ext cx="33528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Root\Рабочий стол\картинки\Новая папка\grdiktant16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540067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48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4340" name="Picture 4" descr="http://briticat.ru/smail/butterflys/butterfly1-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219200"/>
            <a:ext cx="6667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48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4342" name="Picture 6" descr="http://briticat.ru/smail/butterflys/butterfly1-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486400"/>
            <a:ext cx="6667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39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4344" name="Picture 8" descr="http://briticat.ru/smail/butterflys/butterfly1-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486400"/>
            <a:ext cx="8477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10" descr="http://briticat.ru/smail/butterflys/butterfly2-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62000"/>
            <a:ext cx="17145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40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4347" name="Picture 12" descr="http://briticat.ru/smail/butterflys/butterfly2-10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657600"/>
            <a:ext cx="10001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04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Root\Рабочий стол\картинки\Новая папка\grdiktant1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540067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76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5364" name="Picture 4" descr="http://briticat.ru/smail/dogs/dog1-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14400"/>
            <a:ext cx="12096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76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5366" name="Picture 6" descr="http://briticat.ru/smail/dogs/dog1-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724400"/>
            <a:ext cx="12096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21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5368" name="Picture 8" descr="http://briticat.ru/smail/dogs/dog1-1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6248400"/>
            <a:ext cx="37814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68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5370" name="Picture 10" descr="http://briticat.ru/smail/dogs/dog3-9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572000"/>
            <a:ext cx="11906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73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5372" name="Picture 12" descr="http://briticat.ru/smail/dogs/dog3-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447800"/>
            <a:ext cx="12954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286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Root\Рабочий стол\картинки\Новая папка\grdiktant2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540067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04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http://fantasyflash.ru/anime/flowers/image/ff6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06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 descr="http://fantasyflash.ru/anime/flowers/image/f80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38600"/>
            <a:ext cx="1828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8" descr="http://fantasyflash.ru/anime/flowers/image/f44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1219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0" descr="http://fantasyflash.ru/anime/flowers/image/flowers24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419600"/>
            <a:ext cx="152400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0" descr="http://www.lenagold.ru/fon/clipart/k/kar/karanda6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324600"/>
            <a:ext cx="4114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Root\Рабочий стол\картинки\Новая папка\grdiktant2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8600"/>
            <a:ext cx="540067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33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7412" name="Picture 4" descr="http://briticat.ru/smail/fishes/fish1-1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371600"/>
            <a:ext cx="1209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39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7414" name="Picture 6" descr="http://briticat.ru/smail/fishes/fish1-15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181600"/>
            <a:ext cx="9525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45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7416" name="Picture 12" descr="http://briticat.ru/smail/fishes/fish1-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05000"/>
            <a:ext cx="9525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45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7418" name="Picture 14" descr="http://briticat.ru/smail/fishes/fish1-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572000"/>
            <a:ext cx="9525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</a:t>
            </a:r>
            <a:r>
              <a:rPr lang="ru-RU" altLang="ru-RU" sz="3700"/>
              <a:t>&lt;</a:t>
            </a:r>
            <a:r>
              <a:rPr lang="ru-RU" altLang="ru-RU"/>
              <a:t>&gt; </a:t>
            </a:r>
          </a:p>
        </p:txBody>
      </p:sp>
      <p:pic>
        <p:nvPicPr>
          <p:cNvPr id="17420" name="Picture 16" descr="http://briticat.ru/smail/fishes/fish1-16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019800"/>
            <a:ext cx="46672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04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Root\Рабочий стол\картинки\Новая папка\grdiktant28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8600"/>
            <a:ext cx="61722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86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Asimo (Honda) не продается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1905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6" descr="http://im3-tub.yandex.net/i?id=24487664-0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962400"/>
            <a:ext cx="1371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8" descr="http://im7-tub.yandex.net/i?id=63874049-0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09600"/>
            <a:ext cx="1066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0" descr="http://im3-tub.yandex.net/i?id=17990937-0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066800"/>
            <a:ext cx="1981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0" descr="http://www.lenagold.ru/fon/clipart/k/kar/karanda64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172200"/>
            <a:ext cx="4495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Root\Рабочий стол\картинки\Новая папка\grdiktant34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04800"/>
            <a:ext cx="60960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04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http://im5-tub.yandex.net/i?id=201731633-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029200"/>
            <a:ext cx="11430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6" descr="http://im0-tub.yandex.net/i?id=208564770-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676400"/>
            <a:ext cx="1247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8" descr="http://im5-tub.yandex.net/i?id=26421989-0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438400"/>
            <a:ext cx="2057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0" descr="http://www.lenagold.ru/fon/clipart/k/kar/karanda6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324600"/>
            <a:ext cx="4114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Root\Рабочий стол\картинки\Новая папка\grdiktant35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540067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048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http://fantasyflash.ru/anime/book/image/book1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96513">
            <a:off x="7293769" y="696119"/>
            <a:ext cx="1358900" cy="104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 descr="на качелях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648200"/>
            <a:ext cx="1524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8" descr="http://im4-tub.yandex.net/i?id=61469513-0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1752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0" descr="http://im6-tub.yandex.net/i?id=147847470-0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648200"/>
            <a:ext cx="1905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10" descr="http://www.lenagold.ru/fon/clipart/k/kar/karanda6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324600"/>
            <a:ext cx="3810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2" descr="http://www.lenagold.ru/fon/clipart/d/dev/deva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800600"/>
            <a:ext cx="1619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Прямоугольник 4"/>
          <p:cNvSpPr>
            <a:spLocks noChangeArrowheads="1"/>
          </p:cNvSpPr>
          <p:nvPr/>
        </p:nvSpPr>
        <p:spPr bwMode="auto">
          <a:xfrm>
            <a:off x="609600" y="2133600"/>
            <a:ext cx="7620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u="sng" dirty="0" smtClean="0"/>
              <a:t>СПАСИБО ЗА ВНИМАНИЕ!!!</a:t>
            </a:r>
            <a:r>
              <a:rPr lang="ru-RU" altLang="ru-RU" sz="4800" dirty="0" smtClean="0"/>
              <a:t> </a:t>
            </a:r>
            <a:endParaRPr lang="ru-RU" altLang="ru-RU" sz="4800" dirty="0"/>
          </a:p>
        </p:txBody>
      </p:sp>
      <p:pic>
        <p:nvPicPr>
          <p:cNvPr id="21511" name="Picture 8" descr="http://rainbow-world.narod.ru/kids/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81000"/>
            <a:ext cx="6762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10" descr="http://rainbow-world.narod.ru/kids/1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04800"/>
            <a:ext cx="6667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12" descr="http://rainbow-world.narod.ru/kids/13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029200"/>
            <a:ext cx="7334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1" descr="http://s9.rimg.info/18d4fe4e432762959454b5637960f7ec.gif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486400"/>
            <a:ext cx="8953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2" descr="http://fantasyflash.ru/anime/book/image/book17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3787">
            <a:off x="7148513" y="2582863"/>
            <a:ext cx="13557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Documents and Settings\Root\Рабочий стол\картинки\бабоч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953000"/>
            <a:ext cx="36671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534400" cy="6354763"/>
          </a:xfrm>
        </p:spPr>
        <p:txBody>
          <a:bodyPr/>
          <a:lstStyle/>
          <a:p>
            <a:pPr fontAlgn="t"/>
            <a:r>
              <a:rPr lang="ru-RU" altLang="ru-RU" sz="2400" b="1" smtClean="0">
                <a:solidFill>
                  <a:srgbClr val="0070C0"/>
                </a:solidFill>
              </a:rPr>
              <a:t>Рисование по клеточкам – очень увлекательное и полезное занятие для детей. Это игровой способ развития у малыша пространственного воображения, мелкой моторики пальцев рук, координации движений, усидчивости. Графические диктанты могут с успехом применяться для детей от 5 до 10 лет.</a:t>
            </a:r>
            <a:br>
              <a:rPr lang="ru-RU" altLang="ru-RU" sz="2400" b="1" smtClean="0">
                <a:solidFill>
                  <a:srgbClr val="0070C0"/>
                </a:solidFill>
              </a:rPr>
            </a:br>
            <a:r>
              <a:rPr lang="ru-RU" altLang="ru-RU" sz="2400" b="1" smtClean="0">
                <a:solidFill>
                  <a:srgbClr val="0070C0"/>
                </a:solidFill>
              </a:rPr>
              <a:t>Выполняя предложенные в выложенных ниже заданиях - графических диктантах, ребенок расширит кругозор, увеличит словарный запас, научится ориентироваться в тетради, познакомится с разными способами изображения предметов.</a:t>
            </a:r>
            <a:br>
              <a:rPr lang="ru-RU" altLang="ru-RU" sz="2400" b="1" smtClean="0">
                <a:solidFill>
                  <a:srgbClr val="0070C0"/>
                </a:solidFill>
              </a:rPr>
            </a:br>
            <a:endParaRPr lang="ru-RU" altLang="ru-RU" sz="2400" b="1" smtClean="0">
              <a:solidFill>
                <a:srgbClr val="0070C0"/>
              </a:solidFill>
            </a:endParaRPr>
          </a:p>
        </p:txBody>
      </p:sp>
      <p:pic>
        <p:nvPicPr>
          <p:cNvPr id="4100" name="Picture 2" descr="C:\Documents and Settings\Root\Рабочий стол\картинки\caebb3b7e1fbd876924204ac3d82433c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953000"/>
            <a:ext cx="2286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C:\Documents and Settings\Root\Рабочий стол\картинки\книга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181600"/>
            <a:ext cx="1981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http://www.lenagold.ru/fon/clipart/k/knig/kniga7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6050"/>
            <a:ext cx="167640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8" descr="http://www.lenagold.ru/fon/clipart/k/kar/karanda7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28600"/>
            <a:ext cx="1905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09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74846"/>
            <a:ext cx="78488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        Для </a:t>
            </a:r>
            <a:r>
              <a:rPr lang="ru-RU" sz="2000" dirty="0"/>
              <a:t>занятий необходима тетрадь в клетку, простой карандаш и ластик, чтобы ребенок мог всегда исправить неправильную линию. </a:t>
            </a:r>
            <a:endParaRPr lang="ru-RU" sz="2000" dirty="0" smtClean="0"/>
          </a:p>
          <a:p>
            <a:pPr algn="ctr"/>
            <a:r>
              <a:rPr lang="ru-RU" sz="2000" dirty="0" smtClean="0"/>
              <a:t>        Продолжительность </a:t>
            </a:r>
            <a:r>
              <a:rPr lang="ru-RU" sz="2000" dirty="0"/>
              <a:t>одного занятия с графическими диктантами не должна превышать 10 – 15 минут для детей 5-ти лет, 15 – 20 минут для детей 5 – 6-ти лет и 20 – 25-ти минут для детей 6 – 7-ми лет. Но если ребенок увлекся, не стоит останавливать его и прерывать занятие.</a:t>
            </a:r>
          </a:p>
          <a:p>
            <a:pPr algn="ctr"/>
            <a:r>
              <a:rPr lang="ru-RU" sz="2000" dirty="0" smtClean="0"/>
              <a:t>         В </a:t>
            </a:r>
            <a:r>
              <a:rPr lang="ru-RU" sz="2000" dirty="0"/>
              <a:t>заданиях используются следующие обозначения: количество отсчитываемых клеток обозначается цифрой, а направление обозначается стрелкой. Например, запись следует читать: 1 клетка вправо, 3 клетки вверх, 2 клетки влево, 4 клетки вниз, 1 клетка вправо. </a:t>
            </a:r>
          </a:p>
          <a:p>
            <a:pPr algn="ctr"/>
            <a:r>
              <a:rPr lang="ru-RU" sz="2000" dirty="0" smtClean="0"/>
              <a:t>         Когда </a:t>
            </a:r>
            <a:r>
              <a:rPr lang="ru-RU" sz="2000" dirty="0"/>
              <a:t>дети научатся этому, можно постепенно вводить понятия «1 клетка влево-вверх или вправо-вниз». </a:t>
            </a:r>
            <a:endParaRPr lang="ru-RU" sz="2000" dirty="0" smtClean="0"/>
          </a:p>
          <a:p>
            <a:pPr algn="ctr"/>
            <a:r>
              <a:rPr lang="ru-RU" sz="2000" dirty="0" smtClean="0"/>
              <a:t>         Можно </a:t>
            </a:r>
            <a:r>
              <a:rPr lang="ru-RU" sz="2000" dirty="0"/>
              <a:t>предложить ребенку продолжить рисовать такой же рисунок уже по собственному образцу</a:t>
            </a:r>
            <a:r>
              <a:rPr lang="ru-RU" sz="2000" dirty="0" smtClean="0"/>
              <a:t>.</a:t>
            </a:r>
          </a:p>
          <a:p>
            <a:pPr algn="ctr"/>
            <a:r>
              <a:rPr lang="ru-RU" sz="2000" dirty="0" smtClean="0"/>
              <a:t>        Работу </a:t>
            </a:r>
            <a:r>
              <a:rPr lang="ru-RU" sz="2000" dirty="0"/>
              <a:t>дети начинают от красной точки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1930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fontAlgn="t">
              <a:buFontTx/>
              <a:buNone/>
            </a:pPr>
            <a:r>
              <a:rPr lang="ru-RU" altLang="ru-RU" sz="2000" smtClean="0">
                <a:solidFill>
                  <a:srgbClr val="FF0000"/>
                </a:solidFill>
              </a:rPr>
              <a:t>          </a:t>
            </a:r>
            <a:r>
              <a:rPr lang="ru-RU" altLang="ru-RU" sz="2000" b="1" smtClean="0">
                <a:solidFill>
                  <a:srgbClr val="FF0000"/>
                </a:solidFill>
              </a:rPr>
              <a:t>Графический диктант можно выполнять в двух вариантах:</a:t>
            </a:r>
            <a:r>
              <a:rPr lang="ru-RU" altLang="ru-RU" sz="2000" b="1" smtClean="0">
                <a:solidFill>
                  <a:srgbClr val="0070C0"/>
                </a:solidFill>
              </a:rPr>
              <a:t/>
            </a:r>
            <a:br>
              <a:rPr lang="ru-RU" altLang="ru-RU" sz="2000" b="1" smtClean="0">
                <a:solidFill>
                  <a:srgbClr val="0070C0"/>
                </a:solidFill>
              </a:rPr>
            </a:br>
            <a:endParaRPr lang="ru-RU" altLang="ru-RU" sz="2000" b="1" smtClean="0">
              <a:solidFill>
                <a:srgbClr val="0070C0"/>
              </a:solidFill>
            </a:endParaRPr>
          </a:p>
          <a:p>
            <a:pPr fontAlgn="t">
              <a:buFontTx/>
              <a:buNone/>
            </a:pPr>
            <a:r>
              <a:rPr lang="ru-RU" altLang="ru-RU" sz="2000" b="1" smtClean="0">
                <a:solidFill>
                  <a:srgbClr val="0070C0"/>
                </a:solidFill>
              </a:rPr>
              <a:t>     </a:t>
            </a:r>
            <a:r>
              <a:rPr lang="ru-RU" altLang="ru-RU" sz="2000" b="1" smtClean="0">
                <a:solidFill>
                  <a:srgbClr val="00B050"/>
                </a:solidFill>
              </a:rPr>
              <a:t>1. Ребенку предлагают образец геометрического рисунка и просят его повторить точно такой же рисунок в тетради в клетку. </a:t>
            </a:r>
            <a:r>
              <a:rPr lang="ru-RU" altLang="ru-RU" sz="2000" b="1" smtClean="0">
                <a:solidFill>
                  <a:srgbClr val="0070C0"/>
                </a:solidFill>
              </a:rPr>
              <a:t/>
            </a:r>
            <a:br>
              <a:rPr lang="ru-RU" altLang="ru-RU" sz="2000" b="1" smtClean="0">
                <a:solidFill>
                  <a:srgbClr val="0070C0"/>
                </a:solidFill>
              </a:rPr>
            </a:br>
            <a:endParaRPr lang="ru-RU" altLang="ru-RU" sz="2000" b="1" smtClean="0">
              <a:solidFill>
                <a:srgbClr val="0070C0"/>
              </a:solidFill>
            </a:endParaRPr>
          </a:p>
          <a:p>
            <a:pPr fontAlgn="t">
              <a:buFontTx/>
              <a:buNone/>
            </a:pPr>
            <a:r>
              <a:rPr lang="ru-RU" altLang="ru-RU" sz="2000" b="1" smtClean="0">
                <a:solidFill>
                  <a:srgbClr val="0070C0"/>
                </a:solidFill>
              </a:rPr>
              <a:t>     2. Взрослый диктует последовательность действий с указанием числа клеточек и их направлений (влево, вправо, вверх, вниз), ребенок выполняет работу на слух, а затем сравнивает методом наложения свое изображение орнамента или фигуры с образцом в пособии.</a:t>
            </a:r>
          </a:p>
        </p:txBody>
      </p:sp>
      <p:pic>
        <p:nvPicPr>
          <p:cNvPr id="5123" name="Picture 2" descr="C:\Documents and Settings\Root\Рабочий стол\картинки\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"/>
            <a:ext cx="3005138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3" descr="C:\Documents and Settings\Root\Рабочий стол\картинки\1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28600"/>
            <a:ext cx="2286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 descr="C:\Documents and Settings\Root\Рабочий стол\картинки\kniga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04800"/>
            <a:ext cx="2540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http://www.lenagold.ru/fon/clipart/k/knig/kniga8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105400"/>
            <a:ext cx="17526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8" descr="http://www.lenagold.ru/fon/clipart/m/med/medved12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10200"/>
            <a:ext cx="1600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3" descr="http://vcechtonado1.narod.ru/do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962400" y="5943600"/>
            <a:ext cx="60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5" descr="http://vcechtonado1.narod.ru/do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352800"/>
            <a:ext cx="3984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7" descr="http://vcechtonado1.narod.ru/do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4290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9" descr="http://vcechtonado1.narod.ru/do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21" descr="http://vcechtonado1.narod.ru/do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4572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9174" y="1196752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1</a:t>
            </a:r>
            <a:r>
              <a:rPr lang="ru-RU" sz="3600" b="1" dirty="0" smtClean="0"/>
              <a:t>  </a:t>
            </a:r>
          </a:p>
          <a:p>
            <a:r>
              <a:rPr lang="ru-RU" sz="3600" b="1" dirty="0" smtClean="0"/>
              <a:t>3 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 smtClean="0"/>
              <a:t>1</a:t>
            </a:r>
          </a:p>
          <a:p>
            <a:r>
              <a:rPr lang="ru-RU" sz="3600" b="1" dirty="0"/>
              <a:t>5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6876256" y="1383528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6911682" y="2031600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1546843" y="4725144"/>
            <a:ext cx="1605502" cy="0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152345" y="4149080"/>
            <a:ext cx="0" cy="576064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3152345" y="4164310"/>
            <a:ext cx="609600" cy="0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3725036" y="4717132"/>
            <a:ext cx="498359" cy="8012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4223395" y="4694424"/>
            <a:ext cx="0" cy="555419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3720108" y="4149080"/>
            <a:ext cx="0" cy="572430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1546843" y="4694423"/>
            <a:ext cx="0" cy="555420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546843" y="5231537"/>
            <a:ext cx="2676552" cy="18306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" name="Овал 1024"/>
          <p:cNvSpPr/>
          <p:nvPr/>
        </p:nvSpPr>
        <p:spPr>
          <a:xfrm>
            <a:off x="1546843" y="5249843"/>
            <a:ext cx="576885" cy="55542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646510" y="5263907"/>
            <a:ext cx="576885" cy="55542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Овал 1026"/>
          <p:cNvSpPr/>
          <p:nvPr/>
        </p:nvSpPr>
        <p:spPr>
          <a:xfrm>
            <a:off x="1523983" y="5173643"/>
            <a:ext cx="45719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6886395" y="2463648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840252" y="3199201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6876256" y="3578925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852828" y="4259653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840252" y="4695896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6867872" y="5315272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4" descr="http://all4design.ru/uploads/images/Kids/preview/Kids_32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629" y="24281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6444208" y="6108403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ПРОВЕРКА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39287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Рисунок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547665" y="4676721"/>
            <a:ext cx="530172" cy="63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59632" y="4648967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8</a:t>
            </a:r>
            <a:endParaRPr lang="ru-RU" sz="36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6891700" y="5877272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858342" y="1484784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6811084" y="5473623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644552" y="4686384"/>
            <a:ext cx="1063352" cy="803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089778" y="4194553"/>
            <a:ext cx="0" cy="504056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2077836" y="4168960"/>
            <a:ext cx="566716" cy="841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707905" y="4194553"/>
            <a:ext cx="564076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707904" y="4160366"/>
            <a:ext cx="0" cy="55541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644552" y="4160366"/>
            <a:ext cx="0" cy="57243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2644552" y="5240690"/>
            <a:ext cx="0" cy="55542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2644552" y="5245266"/>
            <a:ext cx="1627429" cy="457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2032117" y="4658420"/>
            <a:ext cx="45719" cy="72008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4271981" y="4177378"/>
            <a:ext cx="0" cy="1063312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108449" y="5267921"/>
            <a:ext cx="0" cy="55542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2108449" y="5796110"/>
            <a:ext cx="546312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489174" y="188640"/>
            <a:ext cx="7021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1</a:t>
            </a:r>
            <a:r>
              <a:rPr lang="ru-RU" sz="3600" b="1" dirty="0" smtClean="0"/>
              <a:t>  </a:t>
            </a:r>
          </a:p>
          <a:p>
            <a:r>
              <a:rPr lang="ru-RU" sz="3600" b="1" dirty="0"/>
              <a:t>1</a:t>
            </a:r>
            <a:r>
              <a:rPr lang="ru-RU" sz="3600" b="1" dirty="0" smtClean="0"/>
              <a:t> 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 smtClean="0"/>
              <a:t>2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2</a:t>
            </a:r>
            <a:endParaRPr lang="ru-RU" sz="3600" b="1" dirty="0" smtClean="0"/>
          </a:p>
          <a:p>
            <a:r>
              <a:rPr lang="ru-RU" sz="3600" b="1" dirty="0" smtClean="0"/>
              <a:t>3</a:t>
            </a:r>
          </a:p>
          <a:p>
            <a:r>
              <a:rPr lang="ru-RU" sz="3600" b="1" dirty="0" smtClean="0"/>
              <a:t>1</a:t>
            </a:r>
          </a:p>
          <a:p>
            <a:r>
              <a:rPr lang="ru-RU" sz="3600" b="1" dirty="0" smtClean="0"/>
              <a:t>1</a:t>
            </a:r>
          </a:p>
          <a:p>
            <a:r>
              <a:rPr lang="ru-RU" sz="3600" b="1" dirty="0"/>
              <a:t>1</a:t>
            </a:r>
          </a:p>
        </p:txBody>
      </p:sp>
      <p:cxnSp>
        <p:nvCxnSpPr>
          <p:cNvPr id="39" name="Прямая со стрелкой 38"/>
          <p:cNvCxnSpPr/>
          <p:nvPr/>
        </p:nvCxnSpPr>
        <p:spPr>
          <a:xfrm flipV="1">
            <a:off x="6876256" y="37541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840252" y="1023488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840252" y="2191089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852828" y="3251541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948264" y="3687784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6867872" y="4307160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6924824" y="2550597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6900591" y="4760300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http://funbook.com.ua/pic/images_8/Kak_narisovat_samolet_karandashom_poetapno-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39" b="89633" l="7500" r="917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258"/>
          <a:stretch/>
        </p:blipFill>
        <p:spPr bwMode="auto">
          <a:xfrm>
            <a:off x="1237172" y="330345"/>
            <a:ext cx="3826848" cy="251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6330679" y="6205672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ПРОВЕРКА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96177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6156176" y="195019"/>
            <a:ext cx="7021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2  </a:t>
            </a:r>
          </a:p>
          <a:p>
            <a:r>
              <a:rPr lang="ru-RU" sz="3600" b="1" dirty="0"/>
              <a:t>1</a:t>
            </a:r>
            <a:r>
              <a:rPr lang="ru-RU" sz="3600" b="1" dirty="0" smtClean="0"/>
              <a:t> </a:t>
            </a:r>
          </a:p>
          <a:p>
            <a:r>
              <a:rPr lang="ru-RU" sz="3600" b="1" dirty="0" smtClean="0"/>
              <a:t>2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 smtClean="0"/>
              <a:t>2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 smtClean="0"/>
              <a:t>3</a:t>
            </a:r>
          </a:p>
          <a:p>
            <a:r>
              <a:rPr lang="ru-RU" sz="3600" b="1" dirty="0" smtClean="0"/>
              <a:t>3</a:t>
            </a:r>
          </a:p>
          <a:p>
            <a:r>
              <a:rPr lang="ru-RU" sz="3600" b="1" dirty="0" smtClean="0"/>
              <a:t>1</a:t>
            </a:r>
          </a:p>
          <a:p>
            <a:r>
              <a:rPr lang="ru-RU" sz="3600" b="1" dirty="0" smtClean="0"/>
              <a:t>1</a:t>
            </a:r>
          </a:p>
          <a:p>
            <a:r>
              <a:rPr lang="ru-RU" sz="3600" b="1" dirty="0"/>
              <a:t>2</a:t>
            </a:r>
          </a:p>
        </p:txBody>
      </p:sp>
      <p:pic>
        <p:nvPicPr>
          <p:cNvPr id="3074" name="Picture 2" descr="C:\Users\user\Desktop\Рисунок2.png"/>
          <p:cNvPicPr>
            <a:picLocks noChangeAspect="1" noChangeArrowheads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 rot="16200000">
            <a:off x="4402072" y="4530194"/>
            <a:ext cx="236604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6594080" y="475136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659654" y="257128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6511446" y="2139235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203666" y="3621906"/>
            <a:ext cx="629721" cy="8039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618105" y="4134297"/>
            <a:ext cx="0" cy="1661813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3151384" y="4751158"/>
            <a:ext cx="566716" cy="841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674562" y="5766366"/>
            <a:ext cx="564076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4226526" y="4759700"/>
            <a:ext cx="0" cy="103641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3718100" y="4730428"/>
            <a:ext cx="3116" cy="103593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151384" y="4730428"/>
            <a:ext cx="0" cy="1065682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2640882" y="4134297"/>
            <a:ext cx="1627429" cy="457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4203666" y="4730428"/>
            <a:ext cx="45719" cy="72008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4802519" y="3631842"/>
            <a:ext cx="15434" cy="1096756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4251991" y="3621906"/>
            <a:ext cx="0" cy="55542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2605072" y="5766366"/>
            <a:ext cx="546312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6626294" y="3651403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567593" y="4314877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528214" y="5451603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577692" y="362188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6478086" y="1011206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6631275" y="1441873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6626294" y="581164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Равнобедренный треугольник 14"/>
          <p:cNvSpPr/>
          <p:nvPr/>
        </p:nvSpPr>
        <p:spPr>
          <a:xfrm rot="5400000">
            <a:off x="4809889" y="3649098"/>
            <a:ext cx="540650" cy="486269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авнобедренный треугольник 40"/>
          <p:cNvSpPr/>
          <p:nvPr/>
        </p:nvSpPr>
        <p:spPr>
          <a:xfrm>
            <a:off x="3686275" y="3647990"/>
            <a:ext cx="540650" cy="486269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4415925" y="3933056"/>
            <a:ext cx="45719" cy="72008"/>
          </a:xfrm>
          <a:prstGeom prst="ellipse">
            <a:avLst/>
          </a:prstGeom>
          <a:solidFill>
            <a:srgbClr val="0099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598289" y="3933056"/>
            <a:ext cx="45719" cy="72008"/>
          </a:xfrm>
          <a:prstGeom prst="ellipse">
            <a:avLst/>
          </a:prstGeom>
          <a:solidFill>
            <a:srgbClr val="0099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56"/>
          <a:stretch/>
        </p:blipFill>
        <p:spPr>
          <a:xfrm>
            <a:off x="4405335" y="4378681"/>
            <a:ext cx="238673" cy="130439"/>
          </a:xfrm>
          <a:prstGeom prst="rect">
            <a:avLst/>
          </a:prstGeom>
          <a:ln w="3175">
            <a:noFill/>
          </a:ln>
        </p:spPr>
      </p:pic>
      <p:sp>
        <p:nvSpPr>
          <p:cNvPr id="51" name="Овал 50"/>
          <p:cNvSpPr/>
          <p:nvPr/>
        </p:nvSpPr>
        <p:spPr>
          <a:xfrm>
            <a:off x="4226525" y="3323548"/>
            <a:ext cx="576885" cy="324441"/>
          </a:xfrm>
          <a:prstGeom prst="ellipse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2083981" y="3668233"/>
            <a:ext cx="542261" cy="471896"/>
          </a:xfrm>
          <a:custGeom>
            <a:avLst/>
            <a:gdLst>
              <a:gd name="connsiteX0" fmla="*/ 542261 w 542261"/>
              <a:gd name="connsiteY0" fmla="*/ 467832 h 471896"/>
              <a:gd name="connsiteX1" fmla="*/ 425303 w 542261"/>
              <a:gd name="connsiteY1" fmla="*/ 457200 h 471896"/>
              <a:gd name="connsiteX2" fmla="*/ 435935 w 542261"/>
              <a:gd name="connsiteY2" fmla="*/ 361507 h 471896"/>
              <a:gd name="connsiteX3" fmla="*/ 478466 w 542261"/>
              <a:gd name="connsiteY3" fmla="*/ 393404 h 471896"/>
              <a:gd name="connsiteX4" fmla="*/ 457200 w 542261"/>
              <a:gd name="connsiteY4" fmla="*/ 446567 h 471896"/>
              <a:gd name="connsiteX5" fmla="*/ 372140 w 542261"/>
              <a:gd name="connsiteY5" fmla="*/ 446567 h 471896"/>
              <a:gd name="connsiteX6" fmla="*/ 361507 w 542261"/>
              <a:gd name="connsiteY6" fmla="*/ 404037 h 471896"/>
              <a:gd name="connsiteX7" fmla="*/ 340242 w 542261"/>
              <a:gd name="connsiteY7" fmla="*/ 372139 h 471896"/>
              <a:gd name="connsiteX8" fmla="*/ 350875 w 542261"/>
              <a:gd name="connsiteY8" fmla="*/ 287079 h 471896"/>
              <a:gd name="connsiteX9" fmla="*/ 361507 w 542261"/>
              <a:gd name="connsiteY9" fmla="*/ 350874 h 471896"/>
              <a:gd name="connsiteX10" fmla="*/ 329610 w 542261"/>
              <a:gd name="connsiteY10" fmla="*/ 361507 h 471896"/>
              <a:gd name="connsiteX11" fmla="*/ 212652 w 542261"/>
              <a:gd name="connsiteY11" fmla="*/ 350874 h 471896"/>
              <a:gd name="connsiteX12" fmla="*/ 223284 w 542261"/>
              <a:gd name="connsiteY12" fmla="*/ 255181 h 471896"/>
              <a:gd name="connsiteX13" fmla="*/ 265814 w 542261"/>
              <a:gd name="connsiteY13" fmla="*/ 265814 h 471896"/>
              <a:gd name="connsiteX14" fmla="*/ 255182 w 542261"/>
              <a:gd name="connsiteY14" fmla="*/ 308344 h 471896"/>
              <a:gd name="connsiteX15" fmla="*/ 148856 w 542261"/>
              <a:gd name="connsiteY15" fmla="*/ 287079 h 471896"/>
              <a:gd name="connsiteX16" fmla="*/ 116959 w 542261"/>
              <a:gd name="connsiteY16" fmla="*/ 265814 h 471896"/>
              <a:gd name="connsiteX17" fmla="*/ 116959 w 542261"/>
              <a:gd name="connsiteY17" fmla="*/ 127590 h 471896"/>
              <a:gd name="connsiteX18" fmla="*/ 159489 w 542261"/>
              <a:gd name="connsiteY18" fmla="*/ 223283 h 471896"/>
              <a:gd name="connsiteX19" fmla="*/ 127591 w 542261"/>
              <a:gd name="connsiteY19" fmla="*/ 202018 h 471896"/>
              <a:gd name="connsiteX20" fmla="*/ 63796 w 542261"/>
              <a:gd name="connsiteY20" fmla="*/ 148855 h 471896"/>
              <a:gd name="connsiteX21" fmla="*/ 63796 w 542261"/>
              <a:gd name="connsiteY21" fmla="*/ 85060 h 471896"/>
              <a:gd name="connsiteX22" fmla="*/ 116959 w 542261"/>
              <a:gd name="connsiteY22" fmla="*/ 74427 h 471896"/>
              <a:gd name="connsiteX23" fmla="*/ 127591 w 542261"/>
              <a:gd name="connsiteY23" fmla="*/ 106325 h 471896"/>
              <a:gd name="connsiteX24" fmla="*/ 42531 w 542261"/>
              <a:gd name="connsiteY24" fmla="*/ 106325 h 471896"/>
              <a:gd name="connsiteX25" fmla="*/ 0 w 542261"/>
              <a:gd name="connsiteY25" fmla="*/ 53162 h 471896"/>
              <a:gd name="connsiteX26" fmla="*/ 10633 w 542261"/>
              <a:gd name="connsiteY26" fmla="*/ 0 h 471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42261" h="471896">
                <a:moveTo>
                  <a:pt x="542261" y="467832"/>
                </a:moveTo>
                <a:cubicBezTo>
                  <a:pt x="503275" y="464288"/>
                  <a:pt x="452984" y="484881"/>
                  <a:pt x="425303" y="457200"/>
                </a:cubicBezTo>
                <a:cubicBezTo>
                  <a:pt x="402609" y="434506"/>
                  <a:pt x="415389" y="386162"/>
                  <a:pt x="435935" y="361507"/>
                </a:cubicBezTo>
                <a:cubicBezTo>
                  <a:pt x="447280" y="347893"/>
                  <a:pt x="464289" y="382772"/>
                  <a:pt x="478466" y="393404"/>
                </a:cubicBezTo>
                <a:cubicBezTo>
                  <a:pt x="471377" y="411125"/>
                  <a:pt x="469419" y="431905"/>
                  <a:pt x="457200" y="446567"/>
                </a:cubicBezTo>
                <a:cubicBezTo>
                  <a:pt x="438517" y="468987"/>
                  <a:pt x="387341" y="449607"/>
                  <a:pt x="372140" y="446567"/>
                </a:cubicBezTo>
                <a:cubicBezTo>
                  <a:pt x="368596" y="432390"/>
                  <a:pt x="367263" y="417468"/>
                  <a:pt x="361507" y="404037"/>
                </a:cubicBezTo>
                <a:cubicBezTo>
                  <a:pt x="356473" y="392291"/>
                  <a:pt x="341399" y="384865"/>
                  <a:pt x="340242" y="372139"/>
                </a:cubicBezTo>
                <a:cubicBezTo>
                  <a:pt x="337655" y="343682"/>
                  <a:pt x="347331" y="315432"/>
                  <a:pt x="350875" y="287079"/>
                </a:cubicBezTo>
                <a:cubicBezTo>
                  <a:pt x="364973" y="308226"/>
                  <a:pt x="387920" y="324461"/>
                  <a:pt x="361507" y="350874"/>
                </a:cubicBezTo>
                <a:cubicBezTo>
                  <a:pt x="353582" y="358799"/>
                  <a:pt x="340242" y="357963"/>
                  <a:pt x="329610" y="361507"/>
                </a:cubicBezTo>
                <a:cubicBezTo>
                  <a:pt x="290624" y="357963"/>
                  <a:pt x="240333" y="378555"/>
                  <a:pt x="212652" y="350874"/>
                </a:cubicBezTo>
                <a:cubicBezTo>
                  <a:pt x="189958" y="328180"/>
                  <a:pt x="206274" y="282397"/>
                  <a:pt x="223284" y="255181"/>
                </a:cubicBezTo>
                <a:cubicBezTo>
                  <a:pt x="231029" y="242789"/>
                  <a:pt x="251637" y="262270"/>
                  <a:pt x="265814" y="265814"/>
                </a:cubicBezTo>
                <a:cubicBezTo>
                  <a:pt x="262270" y="279991"/>
                  <a:pt x="268865" y="303213"/>
                  <a:pt x="255182" y="308344"/>
                </a:cubicBezTo>
                <a:cubicBezTo>
                  <a:pt x="232187" y="316967"/>
                  <a:pt x="176566" y="296315"/>
                  <a:pt x="148856" y="287079"/>
                </a:cubicBezTo>
                <a:cubicBezTo>
                  <a:pt x="138224" y="279991"/>
                  <a:pt x="124942" y="275792"/>
                  <a:pt x="116959" y="265814"/>
                </a:cubicBezTo>
                <a:cubicBezTo>
                  <a:pt x="91656" y="234185"/>
                  <a:pt x="116035" y="136826"/>
                  <a:pt x="116959" y="127590"/>
                </a:cubicBezTo>
                <a:cubicBezTo>
                  <a:pt x="158008" y="144010"/>
                  <a:pt x="219279" y="148545"/>
                  <a:pt x="159489" y="223283"/>
                </a:cubicBezTo>
                <a:cubicBezTo>
                  <a:pt x="151506" y="233262"/>
                  <a:pt x="137408" y="210199"/>
                  <a:pt x="127591" y="202018"/>
                </a:cubicBezTo>
                <a:cubicBezTo>
                  <a:pt x="45718" y="133791"/>
                  <a:pt x="142995" y="201655"/>
                  <a:pt x="63796" y="148855"/>
                </a:cubicBezTo>
                <a:cubicBezTo>
                  <a:pt x="58640" y="133389"/>
                  <a:pt x="40597" y="100526"/>
                  <a:pt x="63796" y="85060"/>
                </a:cubicBezTo>
                <a:cubicBezTo>
                  <a:pt x="78833" y="75035"/>
                  <a:pt x="99238" y="77971"/>
                  <a:pt x="116959" y="74427"/>
                </a:cubicBezTo>
                <a:cubicBezTo>
                  <a:pt x="120503" y="85060"/>
                  <a:pt x="132603" y="96301"/>
                  <a:pt x="127591" y="106325"/>
                </a:cubicBezTo>
                <a:cubicBezTo>
                  <a:pt x="115701" y="130104"/>
                  <a:pt x="46778" y="107174"/>
                  <a:pt x="42531" y="106325"/>
                </a:cubicBezTo>
                <a:cubicBezTo>
                  <a:pt x="18038" y="89997"/>
                  <a:pt x="0" y="87400"/>
                  <a:pt x="0" y="53162"/>
                </a:cubicBezTo>
                <a:cubicBezTo>
                  <a:pt x="0" y="35090"/>
                  <a:pt x="10633" y="0"/>
                  <a:pt x="10633" y="0"/>
                </a:cubicBezTo>
              </a:path>
            </a:pathLst>
          </a:cu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6" name="Picture 6" descr="http://neprostomama.ru/wp-content/uploads/2015/06/%D0%B1%D0%B0%D1%80%D0%B0%D1%88%D0%B5%D0%BA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85" b="92278" l="0" r="956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981" y="619539"/>
            <a:ext cx="3064083" cy="243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2" name="Прямая со стрелкой 51"/>
          <p:cNvCxnSpPr/>
          <p:nvPr/>
        </p:nvCxnSpPr>
        <p:spPr>
          <a:xfrm flipH="1">
            <a:off x="6511446" y="3287322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444208" y="6237312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ПРОВЕРКА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56489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/>
          <p:cNvSpPr txBox="1"/>
          <p:nvPr/>
        </p:nvSpPr>
        <p:spPr>
          <a:xfrm>
            <a:off x="7758276" y="836712"/>
            <a:ext cx="7021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5  </a:t>
            </a:r>
          </a:p>
          <a:p>
            <a:r>
              <a:rPr lang="ru-RU" sz="3600" b="1" dirty="0" smtClean="0"/>
              <a:t>2 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 smtClean="0"/>
              <a:t>2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2</a:t>
            </a:r>
            <a:endParaRPr lang="ru-RU" sz="3600" b="1" dirty="0" smtClean="0"/>
          </a:p>
          <a:p>
            <a:r>
              <a:rPr lang="ru-RU" sz="3600" b="1" dirty="0"/>
              <a:t>4</a:t>
            </a:r>
            <a:endParaRPr lang="ru-RU" sz="3600" b="1" dirty="0" smtClean="0"/>
          </a:p>
          <a:p>
            <a:r>
              <a:rPr lang="ru-RU" sz="3600" b="1" dirty="0"/>
              <a:t>2</a:t>
            </a:r>
            <a:endParaRPr lang="ru-RU" sz="3600" b="1" dirty="0" smtClean="0"/>
          </a:p>
          <a:p>
            <a:r>
              <a:rPr lang="ru-RU" sz="3600" b="1" dirty="0" smtClean="0"/>
              <a:t>2</a:t>
            </a:r>
          </a:p>
        </p:txBody>
      </p:sp>
      <p:pic>
        <p:nvPicPr>
          <p:cNvPr id="34" name="Picture 6" descr="http://hdjpg.ru/img/picture/Jun/19/e68010cc0f64356a3e6c94536011e9b3/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806967" y="70811"/>
            <a:ext cx="3302598" cy="493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Прямая соединительная линия 72"/>
          <p:cNvCxnSpPr>
            <a:endCxn id="1027" idx="2"/>
          </p:cNvCxnSpPr>
          <p:nvPr/>
        </p:nvCxnSpPr>
        <p:spPr>
          <a:xfrm flipH="1" flipV="1">
            <a:off x="1501945" y="3090339"/>
            <a:ext cx="12814" cy="1064735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357724" y="863390"/>
            <a:ext cx="7021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2  </a:t>
            </a:r>
          </a:p>
          <a:p>
            <a:r>
              <a:rPr lang="ru-RU" sz="3600" b="1" dirty="0"/>
              <a:t>1</a:t>
            </a:r>
            <a:r>
              <a:rPr lang="ru-RU" sz="3600" b="1" dirty="0" smtClean="0"/>
              <a:t> 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1</a:t>
            </a:r>
            <a:endParaRPr lang="ru-RU" sz="3600" b="1" dirty="0" smtClean="0"/>
          </a:p>
          <a:p>
            <a:r>
              <a:rPr lang="ru-RU" sz="3600" b="1" dirty="0"/>
              <a:t>4</a:t>
            </a:r>
            <a:endParaRPr lang="ru-RU" sz="3600" b="1" dirty="0" smtClean="0"/>
          </a:p>
          <a:p>
            <a:r>
              <a:rPr lang="ru-RU" sz="3600" b="1" dirty="0"/>
              <a:t>3</a:t>
            </a:r>
            <a:endParaRPr lang="ru-RU" sz="3600" b="1" dirty="0" smtClean="0"/>
          </a:p>
          <a:p>
            <a:r>
              <a:rPr lang="ru-RU" sz="3600" b="1" dirty="0" smtClean="0"/>
              <a:t>1</a:t>
            </a:r>
          </a:p>
          <a:p>
            <a:r>
              <a:rPr lang="ru-RU" sz="3600" b="1" dirty="0"/>
              <a:t>1</a:t>
            </a:r>
            <a:endParaRPr lang="ru-RU" sz="3600" b="1" dirty="0" smtClean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1516450" y="3051630"/>
            <a:ext cx="1139827" cy="2705"/>
          </a:xfrm>
          <a:prstGeom prst="line">
            <a:avLst/>
          </a:prstGeom>
          <a:ln w="762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V="1">
            <a:off x="8186796" y="5409992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8164016" y="321658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8164016" y="1696050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618347" y="2515125"/>
            <a:ext cx="0" cy="54901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2618347" y="2549771"/>
            <a:ext cx="564076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701374" y="1994462"/>
            <a:ext cx="7570" cy="2154882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3188762" y="1994462"/>
            <a:ext cx="0" cy="57243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1501945" y="3054335"/>
            <a:ext cx="45719" cy="72008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3199709" y="2000412"/>
            <a:ext cx="546312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708802" y="1166476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706061" y="3371062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758805" y="2288417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848626" y="3789812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8109354" y="3908970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6758805" y="266359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8164286" y="1026652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3099150" y="3054335"/>
            <a:ext cx="45719" cy="72008"/>
          </a:xfrm>
          <a:prstGeom prst="ellipse">
            <a:avLst/>
          </a:prstGeom>
          <a:solidFill>
            <a:schemeClr val="tx1"/>
          </a:solidFill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 стрелкой 64"/>
          <p:cNvCxnSpPr/>
          <p:nvPr/>
        </p:nvCxnSpPr>
        <p:spPr>
          <a:xfrm flipH="1">
            <a:off x="8124828" y="2802780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>
            <a:off x="3701374" y="4152368"/>
            <a:ext cx="1627536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5328910" y="3593924"/>
            <a:ext cx="0" cy="55542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5352511" y="3611498"/>
            <a:ext cx="546312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5875222" y="3634549"/>
            <a:ext cx="0" cy="268074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4758996" y="6315289"/>
            <a:ext cx="1139827" cy="2705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4768363" y="5770032"/>
            <a:ext cx="0" cy="57243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3746021" y="5802559"/>
            <a:ext cx="1012975" cy="541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3715474" y="5770032"/>
            <a:ext cx="0" cy="57243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2582593" y="6317994"/>
            <a:ext cx="1139827" cy="2705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2582593" y="4135404"/>
            <a:ext cx="32905" cy="2176125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1526255" y="4149663"/>
            <a:ext cx="1076202" cy="541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514759" y="3871634"/>
            <a:ext cx="320937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 descr="http://www.images.lesyadraw.ru/2013/03/do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53" t="8217" r="20432" b="3456"/>
          <a:stretch/>
        </p:blipFill>
        <p:spPr bwMode="auto">
          <a:xfrm>
            <a:off x="3763533" y="182580"/>
            <a:ext cx="2440557" cy="260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9" name="Прямая со стрелкой 78"/>
          <p:cNvCxnSpPr/>
          <p:nvPr/>
        </p:nvCxnSpPr>
        <p:spPr>
          <a:xfrm flipV="1">
            <a:off x="6845885" y="1587269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6706061" y="4437112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 flipV="1">
            <a:off x="6758805" y="4829577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flipH="1">
            <a:off x="8109354" y="4973593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>
            <a:off x="6706061" y="5589240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 flipV="1">
            <a:off x="8186796" y="429309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 flipV="1">
            <a:off x="8186796" y="2124845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6444208" y="6108403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ПРОВЕРКА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43718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5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5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431</Words>
  <Application>Microsoft Office PowerPoint</Application>
  <PresentationFormat>Экран (4:3)</PresentationFormat>
  <Paragraphs>168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Arial</vt:lpstr>
      <vt:lpstr>Arial Narrow</vt:lpstr>
      <vt:lpstr>Оформление по умолчанию</vt:lpstr>
      <vt:lpstr>Графические диктанты (Рисование по клеточкам) детям от 5 – 10 лет</vt:lpstr>
      <vt:lpstr>Поступление в школу – важный момент в жизни ребенка и его родителей. Чем лучше ребенок будет подготовлен к школе психологически, эмоционально и интеллектуально, тем увереннее он будет себя чувствовать, тем легче у него пройдет адаптационный период в начальной школе.  Графические диктанты для дошкольников хорошо помогают родителям и педагогам планомерно подготовить ребенка к школе и предотвратить такие типичные трудности в обучении, как неразвитость орфографической зоркости, неусидчивость и рассеянность. Регулярные занятия с данными графическими диктантами развивают у ребенка произвольное внимание, пространственное воображение, мелкую моторику пальцев рук, координацию движений, усидчивость.</vt:lpstr>
      <vt:lpstr>Рисование по клеточкам – очень увлекательное и полезное занятие для детей. Это игровой способ развития у малыша пространственного воображения, мелкой моторики пальцев рук, координации движений, усидчивости. Графические диктанты могут с успехом применяться для детей от 5 до 10 лет. Выполняя предложенные в выложенных ниже заданиях - графических диктантах, ребенок расширит кругозор, увеличит словарный запас, научится ориентироваться в тетради, познакомится с разными способами изображения предметов.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Комп.класс</dc:creator>
  <cp:lastModifiedBy>Комп.класс</cp:lastModifiedBy>
  <cp:revision>72</cp:revision>
  <cp:lastPrinted>1601-01-01T00:00:00Z</cp:lastPrinted>
  <dcterms:created xsi:type="dcterms:W3CDTF">1601-01-01T00:00:00Z</dcterms:created>
  <dcterms:modified xsi:type="dcterms:W3CDTF">2017-11-16T14:17:10Z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NXTAG2">
    <vt:lpwstr>000800f6160000000000010250600207f3200358026400</vt:lpwstr>
  </property>
</Properties>
</file>